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7" r:id="rId11"/>
    <p:sldId id="269" r:id="rId12"/>
    <p:sldId id="357" r:id="rId13"/>
    <p:sldId id="375" r:id="rId14"/>
    <p:sldId id="359" r:id="rId15"/>
    <p:sldId id="360" r:id="rId16"/>
    <p:sldId id="361" r:id="rId17"/>
    <p:sldId id="363" r:id="rId18"/>
    <p:sldId id="362" r:id="rId19"/>
    <p:sldId id="272" r:id="rId20"/>
    <p:sldId id="273" r:id="rId21"/>
    <p:sldId id="274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279" r:id="rId31"/>
    <p:sldId id="281" r:id="rId32"/>
    <p:sldId id="282" r:id="rId33"/>
    <p:sldId id="283" r:id="rId34"/>
    <p:sldId id="284" r:id="rId35"/>
    <p:sldId id="285" r:id="rId36"/>
    <p:sldId id="364" r:id="rId37"/>
    <p:sldId id="365" r:id="rId38"/>
    <p:sldId id="288" r:id="rId39"/>
    <p:sldId id="366" r:id="rId40"/>
    <p:sldId id="280" r:id="rId41"/>
    <p:sldId id="356" r:id="rId42"/>
    <p:sldId id="394" r:id="rId43"/>
    <p:sldId id="289" r:id="rId44"/>
    <p:sldId id="290" r:id="rId45"/>
    <p:sldId id="291" r:id="rId46"/>
    <p:sldId id="292" r:id="rId47"/>
    <p:sldId id="293" r:id="rId48"/>
    <p:sldId id="388" r:id="rId49"/>
    <p:sldId id="389" r:id="rId50"/>
    <p:sldId id="390" r:id="rId51"/>
    <p:sldId id="395" r:id="rId52"/>
    <p:sldId id="391" r:id="rId53"/>
    <p:sldId id="392" r:id="rId54"/>
    <p:sldId id="393" r:id="rId55"/>
    <p:sldId id="294" r:id="rId56"/>
    <p:sldId id="378" r:id="rId57"/>
    <p:sldId id="380" r:id="rId58"/>
    <p:sldId id="381" r:id="rId59"/>
    <p:sldId id="376" r:id="rId60"/>
    <p:sldId id="296" r:id="rId61"/>
    <p:sldId id="297" r:id="rId62"/>
    <p:sldId id="298" r:id="rId63"/>
    <p:sldId id="299" r:id="rId64"/>
    <p:sldId id="300" r:id="rId65"/>
    <p:sldId id="301" r:id="rId66"/>
    <p:sldId id="303" r:id="rId67"/>
    <p:sldId id="304" r:id="rId68"/>
    <p:sldId id="305" r:id="rId69"/>
    <p:sldId id="306" r:id="rId70"/>
    <p:sldId id="307" r:id="rId71"/>
    <p:sldId id="308" r:id="rId72"/>
    <p:sldId id="309" r:id="rId73"/>
    <p:sldId id="310" r:id="rId74"/>
    <p:sldId id="271" r:id="rId75"/>
    <p:sldId id="349" r:id="rId76"/>
    <p:sldId id="350" r:id="rId77"/>
    <p:sldId id="351" r:id="rId78"/>
    <p:sldId id="352" r:id="rId79"/>
    <p:sldId id="382" r:id="rId80"/>
    <p:sldId id="384" r:id="rId81"/>
    <p:sldId id="385" r:id="rId82"/>
    <p:sldId id="386" r:id="rId83"/>
    <p:sldId id="387" r:id="rId84"/>
    <p:sldId id="383" r:id="rId85"/>
    <p:sldId id="355" r:id="rId86"/>
  </p:sldIdLst>
  <p:sldSz cx="24384000" cy="13716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B05"/>
    <a:srgbClr val="FAF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3056" autoAdjust="0"/>
  </p:normalViewPr>
  <p:slideViewPr>
    <p:cSldViewPr snapToGrid="0">
      <p:cViewPr varScale="1">
        <p:scale>
          <a:sx n="58" d="100"/>
          <a:sy n="58" d="100"/>
        </p:scale>
        <p:origin x="7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218960" y="7364160"/>
            <a:ext cx="219445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2463560" y="736416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218960" y="736416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Imagem 36"/>
          <p:cNvPicPr/>
          <p:nvPr/>
        </p:nvPicPr>
        <p:blipFill>
          <a:blip r:embed="rId2"/>
          <a:stretch/>
        </p:blipFill>
        <p:spPr>
          <a:xfrm>
            <a:off x="7206120" y="3209400"/>
            <a:ext cx="9969480" cy="7954560"/>
          </a:xfrm>
          <a:prstGeom prst="rect">
            <a:avLst/>
          </a:prstGeom>
          <a:ln>
            <a:noFill/>
          </a:ln>
        </p:spPr>
      </p:pic>
      <p:pic>
        <p:nvPicPr>
          <p:cNvPr id="38" name="Imagem 37"/>
          <p:cNvPicPr/>
          <p:nvPr/>
        </p:nvPicPr>
        <p:blipFill>
          <a:blip r:embed="rId2"/>
          <a:stretch/>
        </p:blipFill>
        <p:spPr>
          <a:xfrm>
            <a:off x="7206120" y="3209400"/>
            <a:ext cx="9969480" cy="7954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520" cy="1061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18960" y="736416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63560" y="736416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18960" y="7364160"/>
            <a:ext cx="219445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18960" y="7364160"/>
            <a:ext cx="219445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2463560" y="736416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18960" y="736416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Imagem 75"/>
          <p:cNvPicPr/>
          <p:nvPr/>
        </p:nvPicPr>
        <p:blipFill>
          <a:blip r:embed="rId2"/>
          <a:stretch/>
        </p:blipFill>
        <p:spPr>
          <a:xfrm>
            <a:off x="7206120" y="3209400"/>
            <a:ext cx="9969480" cy="7954560"/>
          </a:xfrm>
          <a:prstGeom prst="rect">
            <a:avLst/>
          </a:prstGeom>
          <a:ln>
            <a:noFill/>
          </a:ln>
        </p:spPr>
      </p:pic>
      <p:pic>
        <p:nvPicPr>
          <p:cNvPr id="77" name="Imagem 76"/>
          <p:cNvPicPr/>
          <p:nvPr/>
        </p:nvPicPr>
        <p:blipFill>
          <a:blip r:embed="rId2"/>
          <a:stretch/>
        </p:blipFill>
        <p:spPr>
          <a:xfrm>
            <a:off x="7206120" y="3209400"/>
            <a:ext cx="9969480" cy="7954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520" cy="1061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218960" y="736416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463560" y="736416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218960" y="7364160"/>
            <a:ext cx="219445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RA.170717.LogoIcone.png"/>
          <p:cNvPicPr/>
          <p:nvPr/>
        </p:nvPicPr>
        <p:blipFill>
          <a:blip r:embed="rId14"/>
          <a:stretch/>
        </p:blipFill>
        <p:spPr>
          <a:xfrm>
            <a:off x="660600" y="635760"/>
            <a:ext cx="711720" cy="711720"/>
          </a:xfrm>
          <a:prstGeom prst="rect">
            <a:avLst/>
          </a:prstGeom>
          <a:ln w="12600">
            <a:noFill/>
          </a:ln>
        </p:spPr>
      </p:pic>
      <p:sp>
        <p:nvSpPr>
          <p:cNvPr id="6" name="CustomShape 1"/>
          <p:cNvSpPr/>
          <p:nvPr/>
        </p:nvSpPr>
        <p:spPr>
          <a:xfrm>
            <a:off x="-43920" y="-34200"/>
            <a:ext cx="25094520" cy="1395144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TERA.170717.Logo.png"/>
          <p:cNvPicPr/>
          <p:nvPr/>
        </p:nvPicPr>
        <p:blipFill>
          <a:blip r:embed="rId15"/>
          <a:stretch/>
        </p:blipFill>
        <p:spPr>
          <a:xfrm>
            <a:off x="8443800" y="4716360"/>
            <a:ext cx="8119440" cy="4282560"/>
          </a:xfrm>
          <a:prstGeom prst="rect">
            <a:avLst/>
          </a:prstGeom>
          <a:ln w="126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TERA.170717.LogoIcone.png"/>
          <p:cNvPicPr/>
          <p:nvPr/>
        </p:nvPicPr>
        <p:blipFill>
          <a:blip r:embed="rId14"/>
          <a:stretch/>
        </p:blipFill>
        <p:spPr>
          <a:xfrm>
            <a:off x="660600" y="635760"/>
            <a:ext cx="711720" cy="711720"/>
          </a:xfrm>
          <a:prstGeom prst="rect">
            <a:avLst/>
          </a:prstGeom>
          <a:ln w="12600"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-43920" y="-34200"/>
            <a:ext cx="25094520" cy="1395144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TERA.170717.LogoIcone.png"/>
          <p:cNvPicPr/>
          <p:nvPr/>
        </p:nvPicPr>
        <p:blipFill>
          <a:blip r:embed="rId14"/>
          <a:stretch/>
        </p:blipFill>
        <p:spPr>
          <a:xfrm>
            <a:off x="660600" y="635760"/>
            <a:ext cx="711720" cy="711720"/>
          </a:xfrm>
          <a:prstGeom prst="rect">
            <a:avLst/>
          </a:prstGeom>
          <a:ln w="12600"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3"/>
          <p:cNvSpPr/>
          <p:nvPr/>
        </p:nvSpPr>
        <p:spPr>
          <a:xfrm>
            <a:off x="1994400" y="183708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Exemplo:	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662400" y="3648960"/>
            <a:ext cx="11181240" cy="4121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real Elo7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</a:p>
          <a:p>
            <a:pPr marL="889200" lvl="2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Análise exploratória (Notebook)</a:t>
            </a:r>
            <a:endParaRPr lang="pt-BR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746" y="2087356"/>
            <a:ext cx="14208109" cy="113664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3"/>
          <p:cNvSpPr/>
          <p:nvPr/>
        </p:nvSpPr>
        <p:spPr>
          <a:xfrm>
            <a:off x="1994400" y="183708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662400" y="3648960"/>
            <a:ext cx="11181240" cy="4121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</a:p>
          <a:p>
            <a:pPr marL="889200" lvl="2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Medidas centrais</a:t>
            </a:r>
          </a:p>
          <a:p>
            <a:pPr marL="889200" lvl="2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Tendência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746" y="2087356"/>
            <a:ext cx="14208109" cy="11366487"/>
          </a:xfrm>
          <a:prstGeom prst="rect">
            <a:avLst/>
          </a:prstGeom>
        </p:spPr>
      </p:pic>
      <p:sp>
        <p:nvSpPr>
          <p:cNvPr id="2" name="Estrela de 5 pontas 1"/>
          <p:cNvSpPr/>
          <p:nvPr/>
        </p:nvSpPr>
        <p:spPr>
          <a:xfrm>
            <a:off x="15486227" y="8111067"/>
            <a:ext cx="778933" cy="694267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/>
          <p:cNvSpPr/>
          <p:nvPr/>
        </p:nvSpPr>
        <p:spPr>
          <a:xfrm rot="20215502">
            <a:off x="11761306" y="5902010"/>
            <a:ext cx="8736404" cy="480582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stomShape 4"/>
          <p:cNvSpPr/>
          <p:nvPr/>
        </p:nvSpPr>
        <p:spPr>
          <a:xfrm>
            <a:off x="596134" y="7054673"/>
            <a:ext cx="11181240" cy="4121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cxnSp>
        <p:nvCxnSpPr>
          <p:cNvPr id="8" name="Conector reto 7"/>
          <p:cNvCxnSpPr/>
          <p:nvPr/>
        </p:nvCxnSpPr>
        <p:spPr>
          <a:xfrm flipV="1">
            <a:off x="11548533" y="6197600"/>
            <a:ext cx="10109200" cy="3928534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Retângulo de cantos arredondados 3"/>
          <p:cNvSpPr/>
          <p:nvPr/>
        </p:nvSpPr>
        <p:spPr>
          <a:xfrm>
            <a:off x="19388667" y="3648960"/>
            <a:ext cx="2912533" cy="1701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trela de 5 pontas 8"/>
          <p:cNvSpPr/>
          <p:nvPr/>
        </p:nvSpPr>
        <p:spPr>
          <a:xfrm>
            <a:off x="19566922" y="3822818"/>
            <a:ext cx="321280" cy="286359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19964400" y="3781331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Ponto médio</a:t>
            </a:r>
            <a:endParaRPr lang="en-US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19562484" y="4407956"/>
            <a:ext cx="325718" cy="11065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19964400" y="4222177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Tendência</a:t>
            </a:r>
            <a:endParaRPr lang="en-US" dirty="0"/>
          </a:p>
        </p:txBody>
      </p:sp>
      <p:cxnSp>
        <p:nvCxnSpPr>
          <p:cNvPr id="18" name="Conector reto 17"/>
          <p:cNvCxnSpPr/>
          <p:nvPr/>
        </p:nvCxnSpPr>
        <p:spPr>
          <a:xfrm>
            <a:off x="19562484" y="4764257"/>
            <a:ext cx="325718" cy="11065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19964400" y="4591509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2 Desvios Padrão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45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3"/>
          <p:cNvSpPr/>
          <p:nvPr/>
        </p:nvSpPr>
        <p:spPr>
          <a:xfrm>
            <a:off x="1994400" y="183708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662400" y="3648960"/>
            <a:ext cx="11181240" cy="4121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</a:p>
          <a:p>
            <a:pPr marL="889200" lvl="2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Medidas centrais</a:t>
            </a:r>
          </a:p>
          <a:p>
            <a:pPr marL="889200" lvl="2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Tendência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746" y="2087356"/>
            <a:ext cx="14208109" cy="11366487"/>
          </a:xfrm>
          <a:prstGeom prst="rect">
            <a:avLst/>
          </a:prstGeom>
        </p:spPr>
      </p:pic>
      <p:sp>
        <p:nvSpPr>
          <p:cNvPr id="2" name="Estrela de 5 pontas 1"/>
          <p:cNvSpPr/>
          <p:nvPr/>
        </p:nvSpPr>
        <p:spPr>
          <a:xfrm>
            <a:off x="15486227" y="8111067"/>
            <a:ext cx="778933" cy="694267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/>
          <p:cNvSpPr/>
          <p:nvPr/>
        </p:nvSpPr>
        <p:spPr>
          <a:xfrm rot="20215502">
            <a:off x="11761306" y="5902010"/>
            <a:ext cx="8736404" cy="480582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stomShape 4"/>
          <p:cNvSpPr/>
          <p:nvPr/>
        </p:nvSpPr>
        <p:spPr>
          <a:xfrm>
            <a:off x="596134" y="7054673"/>
            <a:ext cx="11181240" cy="4121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cxnSp>
        <p:nvCxnSpPr>
          <p:cNvPr id="8" name="Conector reto 7"/>
          <p:cNvCxnSpPr/>
          <p:nvPr/>
        </p:nvCxnSpPr>
        <p:spPr>
          <a:xfrm flipV="1">
            <a:off x="11548533" y="6197600"/>
            <a:ext cx="10109200" cy="3928534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Retângulo de cantos arredondados 3"/>
          <p:cNvSpPr/>
          <p:nvPr/>
        </p:nvSpPr>
        <p:spPr>
          <a:xfrm>
            <a:off x="19388667" y="3648960"/>
            <a:ext cx="2912533" cy="17019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trela de 5 pontas 8"/>
          <p:cNvSpPr/>
          <p:nvPr/>
        </p:nvSpPr>
        <p:spPr>
          <a:xfrm>
            <a:off x="19566922" y="3822818"/>
            <a:ext cx="321280" cy="286359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19964400" y="3781331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Ponto médio</a:t>
            </a:r>
            <a:endParaRPr lang="en-US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19562484" y="4407956"/>
            <a:ext cx="325718" cy="11065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19964400" y="4222177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Tendência</a:t>
            </a:r>
            <a:endParaRPr lang="en-US" dirty="0"/>
          </a:p>
        </p:txBody>
      </p:sp>
      <p:cxnSp>
        <p:nvCxnSpPr>
          <p:cNvPr id="18" name="Conector reto 17"/>
          <p:cNvCxnSpPr/>
          <p:nvPr/>
        </p:nvCxnSpPr>
        <p:spPr>
          <a:xfrm>
            <a:off x="19562484" y="4764257"/>
            <a:ext cx="325718" cy="11065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19964400" y="4591509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2 Desvios Padrão</a:t>
            </a:r>
            <a:endParaRPr lang="en-US" dirty="0"/>
          </a:p>
        </p:txBody>
      </p:sp>
      <p:sp>
        <p:nvSpPr>
          <p:cNvPr id="20" name="CustomShape 4"/>
          <p:cNvSpPr/>
          <p:nvPr/>
        </p:nvSpPr>
        <p:spPr>
          <a:xfrm>
            <a:off x="596134" y="8152271"/>
            <a:ext cx="11181240" cy="4121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Há algo de errado nessa análise?</a:t>
            </a:r>
          </a:p>
        </p:txBody>
      </p:sp>
    </p:spTree>
    <p:extLst>
      <p:ext uri="{BB962C8B-B14F-4D97-AF65-F5344CB8AC3E}">
        <p14:creationId xmlns:p14="http://schemas.microsoft.com/office/powerpoint/2010/main" val="1282033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3"/>
          <p:cNvSpPr/>
          <p:nvPr/>
        </p:nvSpPr>
        <p:spPr>
          <a:xfrm>
            <a:off x="1994400" y="183708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662400" y="3648960"/>
            <a:ext cx="6767100" cy="4121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Análise exploratória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</a:p>
          <a:p>
            <a:pPr marL="889200" lvl="2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Medidas centrais</a:t>
            </a:r>
          </a:p>
          <a:p>
            <a:pPr marL="889200" lvl="2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Tendência</a:t>
            </a:r>
          </a:p>
          <a:p>
            <a:pPr marL="889200" lvl="2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1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Segmentação / </a:t>
            </a:r>
            <a:r>
              <a:rPr lang="pt-BR" sz="3600" b="1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Clustering</a:t>
            </a:r>
            <a:endParaRPr lang="pt-BR" sz="3600" b="1" spc="-1" dirty="0" smtClean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  <a:p>
            <a:pPr marL="1346400" lvl="3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spc="-1" dirty="0" smtClean="0">
                <a:uFill>
                  <a:solidFill>
                    <a:srgbClr val="FFFFFF"/>
                  </a:solidFill>
                </a:uFill>
                <a:latin typeface="Gilroy"/>
              </a:rPr>
              <a:t>Separa (ou agrupa) </a:t>
            </a:r>
            <a:r>
              <a:rPr lang="pt-BR" sz="3600" spc="-1" dirty="0" smtClean="0">
                <a:uFill>
                  <a:solidFill>
                    <a:srgbClr val="FFFFFF"/>
                  </a:solidFill>
                </a:uFill>
                <a:latin typeface="Gilroy"/>
              </a:rPr>
              <a:t>fontes dos dados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746" y="2087356"/>
            <a:ext cx="14208109" cy="11366487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 rot="21174499">
            <a:off x="13932096" y="3561168"/>
            <a:ext cx="6198684" cy="423147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stomShape 4"/>
          <p:cNvSpPr/>
          <p:nvPr/>
        </p:nvSpPr>
        <p:spPr>
          <a:xfrm>
            <a:off x="596134" y="7054673"/>
            <a:ext cx="11181240" cy="4121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14750883" y="7770599"/>
            <a:ext cx="5875837" cy="3716592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11446933" y="8020876"/>
            <a:ext cx="3303950" cy="3716592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12750800" y="7495560"/>
            <a:ext cx="94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1</a:t>
            </a:r>
            <a:endParaRPr lang="en-US" sz="36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18112264" y="3669709"/>
            <a:ext cx="94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2</a:t>
            </a:r>
            <a:endParaRPr lang="en-US" sz="3600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18291567" y="7835930"/>
            <a:ext cx="94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3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95623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3"/>
          <p:cNvSpPr/>
          <p:nvPr/>
        </p:nvSpPr>
        <p:spPr>
          <a:xfrm>
            <a:off x="1994400" y="183708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4"/>
          <p:cNvSpPr/>
          <p:nvPr/>
        </p:nvSpPr>
        <p:spPr>
          <a:xfrm>
            <a:off x="596134" y="7054673"/>
            <a:ext cx="11181240" cy="4121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2" name="Retângulo de cantos arredondados 1"/>
          <p:cNvSpPr/>
          <p:nvPr/>
        </p:nvSpPr>
        <p:spPr>
          <a:xfrm>
            <a:off x="13378680" y="6167115"/>
            <a:ext cx="4078160" cy="301456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roy"/>
              </a:rPr>
              <a:t>Dados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ilroy"/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4528773" y="4316040"/>
            <a:ext cx="4078160" cy="144043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roy"/>
              </a:rPr>
              <a:t>Fonte 1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ilroy"/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4528773" y="6959450"/>
            <a:ext cx="4078160" cy="144043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roy"/>
              </a:rPr>
              <a:t>Fonte 2</a:t>
            </a:r>
            <a:endParaRPr lang="en-US" sz="3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ilroy"/>
            </a:endParaRP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4528773" y="9762509"/>
            <a:ext cx="4078160" cy="144043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roy"/>
              </a:rPr>
              <a:t>Fonte 3</a:t>
            </a:r>
            <a:endParaRPr lang="en-US" sz="3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ilroy"/>
            </a:endParaRPr>
          </a:p>
        </p:txBody>
      </p:sp>
      <p:cxnSp>
        <p:nvCxnSpPr>
          <p:cNvPr id="5" name="Conector de seta reta 4"/>
          <p:cNvCxnSpPr>
            <a:stCxn id="15" idx="3"/>
            <a:endCxn id="14" idx="1"/>
          </p:cNvCxnSpPr>
          <p:nvPr/>
        </p:nvCxnSpPr>
        <p:spPr>
          <a:xfrm>
            <a:off x="8606933" y="5036255"/>
            <a:ext cx="2665056" cy="22470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16" idx="3"/>
            <a:endCxn id="14" idx="2"/>
          </p:cNvCxnSpPr>
          <p:nvPr/>
        </p:nvCxnSpPr>
        <p:spPr>
          <a:xfrm>
            <a:off x="8606933" y="7679665"/>
            <a:ext cx="2498907" cy="47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>
            <a:stCxn id="17" idx="3"/>
            <a:endCxn id="14" idx="3"/>
          </p:cNvCxnSpPr>
          <p:nvPr/>
        </p:nvCxnSpPr>
        <p:spPr>
          <a:xfrm flipV="1">
            <a:off x="8606933" y="8085566"/>
            <a:ext cx="2665056" cy="23971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11105840" y="7117182"/>
            <a:ext cx="1134533" cy="113453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ector de seta reta 25"/>
          <p:cNvCxnSpPr>
            <a:stCxn id="14" idx="6"/>
            <a:endCxn id="2" idx="1"/>
          </p:cNvCxnSpPr>
          <p:nvPr/>
        </p:nvCxnSpPr>
        <p:spPr>
          <a:xfrm flipV="1">
            <a:off x="12240373" y="7674395"/>
            <a:ext cx="1138307" cy="100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>
            <a:stCxn id="2" idx="3"/>
          </p:cNvCxnSpPr>
          <p:nvPr/>
        </p:nvCxnSpPr>
        <p:spPr>
          <a:xfrm>
            <a:off x="17456840" y="7674395"/>
            <a:ext cx="264505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18467826" y="6763239"/>
            <a:ext cx="3268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Gilroy"/>
              </a:rPr>
              <a:t>Observação</a:t>
            </a:r>
            <a:endParaRPr lang="en-US" sz="4000" dirty="0">
              <a:latin typeface="Gilroy"/>
            </a:endParaRPr>
          </a:p>
        </p:txBody>
      </p:sp>
    </p:spTree>
    <p:extLst>
      <p:ext uri="{BB962C8B-B14F-4D97-AF65-F5344CB8AC3E}">
        <p14:creationId xmlns:p14="http://schemas.microsoft.com/office/powerpoint/2010/main" val="3344632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21907840" y="100792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2"/>
          <p:cNvSpPr/>
          <p:nvPr/>
        </p:nvSpPr>
        <p:spPr>
          <a:xfrm>
            <a:off x="3881653" y="4400707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3"/>
          <p:cNvSpPr/>
          <p:nvPr/>
        </p:nvSpPr>
        <p:spPr>
          <a:xfrm>
            <a:off x="1994400" y="183708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4"/>
          <p:cNvSpPr/>
          <p:nvPr/>
        </p:nvSpPr>
        <p:spPr>
          <a:xfrm>
            <a:off x="-419866" y="6953073"/>
            <a:ext cx="11181240" cy="4121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2" name="Retângulo de cantos arredondados 1"/>
          <p:cNvSpPr/>
          <p:nvPr/>
        </p:nvSpPr>
        <p:spPr>
          <a:xfrm>
            <a:off x="15062893" y="6251782"/>
            <a:ext cx="4078160" cy="301456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roy"/>
              </a:rPr>
              <a:t>Dados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ilroy"/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6212986" y="4400707"/>
            <a:ext cx="4078160" cy="144043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roy"/>
              </a:rPr>
              <a:t>Fonte 1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ilroy"/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6212986" y="7044117"/>
            <a:ext cx="4078160" cy="144043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roy"/>
              </a:rPr>
              <a:t>Fonte 2</a:t>
            </a:r>
            <a:endParaRPr lang="en-US" sz="3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ilroy"/>
            </a:endParaRP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6212986" y="9847176"/>
            <a:ext cx="4078160" cy="144043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roy"/>
              </a:rPr>
              <a:t>Fonte 3</a:t>
            </a:r>
            <a:endParaRPr lang="en-US" sz="3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ilroy"/>
            </a:endParaRPr>
          </a:p>
        </p:txBody>
      </p:sp>
      <p:cxnSp>
        <p:nvCxnSpPr>
          <p:cNvPr id="5" name="Conector de seta reta 4"/>
          <p:cNvCxnSpPr>
            <a:stCxn id="15" idx="3"/>
            <a:endCxn id="14" idx="1"/>
          </p:cNvCxnSpPr>
          <p:nvPr/>
        </p:nvCxnSpPr>
        <p:spPr>
          <a:xfrm>
            <a:off x="10291146" y="5120922"/>
            <a:ext cx="2665056" cy="22470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16" idx="3"/>
            <a:endCxn id="14" idx="2"/>
          </p:cNvCxnSpPr>
          <p:nvPr/>
        </p:nvCxnSpPr>
        <p:spPr>
          <a:xfrm>
            <a:off x="10291146" y="7764332"/>
            <a:ext cx="2498907" cy="47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>
            <a:stCxn id="17" idx="3"/>
            <a:endCxn id="14" idx="3"/>
          </p:cNvCxnSpPr>
          <p:nvPr/>
        </p:nvCxnSpPr>
        <p:spPr>
          <a:xfrm flipV="1">
            <a:off x="10291146" y="8170233"/>
            <a:ext cx="2665056" cy="23971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12790053" y="7201849"/>
            <a:ext cx="1134533" cy="113453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ector de seta reta 25"/>
          <p:cNvCxnSpPr>
            <a:stCxn id="14" idx="6"/>
            <a:endCxn id="2" idx="1"/>
          </p:cNvCxnSpPr>
          <p:nvPr/>
        </p:nvCxnSpPr>
        <p:spPr>
          <a:xfrm flipV="1">
            <a:off x="13924586" y="7759062"/>
            <a:ext cx="1138307" cy="100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>
            <a:stCxn id="2" idx="3"/>
          </p:cNvCxnSpPr>
          <p:nvPr/>
        </p:nvCxnSpPr>
        <p:spPr>
          <a:xfrm>
            <a:off x="19141053" y="7759062"/>
            <a:ext cx="264505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20152039" y="6847906"/>
            <a:ext cx="3268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Gilroy"/>
              </a:rPr>
              <a:t>Observação</a:t>
            </a:r>
            <a:endParaRPr lang="en-US" sz="4000" dirty="0">
              <a:latin typeface="Gilroy"/>
            </a:endParaRPr>
          </a:p>
        </p:txBody>
      </p:sp>
      <p:sp>
        <p:nvSpPr>
          <p:cNvPr id="3" name="Chave esquerda 2"/>
          <p:cNvSpPr/>
          <p:nvPr/>
        </p:nvSpPr>
        <p:spPr>
          <a:xfrm>
            <a:off x="4545946" y="4233334"/>
            <a:ext cx="1524000" cy="719666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/>
          <p:cNvSpPr txBox="1"/>
          <p:nvPr/>
        </p:nvSpPr>
        <p:spPr>
          <a:xfrm>
            <a:off x="510358" y="6253870"/>
            <a:ext cx="54186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Gilroy"/>
              </a:rPr>
              <a:t>Clusters</a:t>
            </a:r>
          </a:p>
          <a:p>
            <a:pPr algn="ctr"/>
            <a:r>
              <a:rPr lang="pt-BR" sz="4000" dirty="0" smtClean="0">
                <a:latin typeface="Gilroy"/>
              </a:rPr>
              <a:t>Segmentos</a:t>
            </a:r>
          </a:p>
          <a:p>
            <a:pPr algn="ctr"/>
            <a:r>
              <a:rPr lang="pt-BR" sz="4000" dirty="0" smtClean="0">
                <a:latin typeface="Gilroy"/>
              </a:rPr>
              <a:t>Tópicos</a:t>
            </a:r>
          </a:p>
          <a:p>
            <a:pPr algn="ctr"/>
            <a:r>
              <a:rPr lang="pt-BR" sz="4000" dirty="0" smtClean="0">
                <a:latin typeface="Gilroy"/>
              </a:rPr>
              <a:t>Sumário</a:t>
            </a:r>
          </a:p>
          <a:p>
            <a:pPr algn="ctr"/>
            <a:r>
              <a:rPr lang="pt-BR" sz="4000" dirty="0" err="1" smtClean="0">
                <a:latin typeface="Gilroy"/>
              </a:rPr>
              <a:t>etc</a:t>
            </a:r>
            <a:endParaRPr lang="en-US" sz="4000" dirty="0">
              <a:latin typeface="Gilroy"/>
            </a:endParaRPr>
          </a:p>
        </p:txBody>
      </p:sp>
    </p:spTree>
    <p:extLst>
      <p:ext uri="{BB962C8B-B14F-4D97-AF65-F5344CB8AC3E}">
        <p14:creationId xmlns:p14="http://schemas.microsoft.com/office/powerpoint/2010/main" val="3579559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994400" y="183708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Prático: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1994400" y="3648960"/>
            <a:ext cx="10605240" cy="7411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Dataset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Iris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</a:p>
          <a:p>
            <a:pPr marL="889200" lvl="2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Notebook</a:t>
            </a:r>
            <a:endParaRPr lang="pt-B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 descr="ir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709" y="3648960"/>
            <a:ext cx="8823691" cy="952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374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3"/>
          <p:cNvSpPr/>
          <p:nvPr/>
        </p:nvSpPr>
        <p:spPr>
          <a:xfrm>
            <a:off x="1994400" y="183708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662400" y="3648960"/>
            <a:ext cx="11181240" cy="4121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</a:p>
          <a:p>
            <a:pPr marL="889200" lvl="2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 </a:t>
            </a:r>
            <a:r>
              <a:rPr lang="pt-BR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Notebook</a:t>
            </a:r>
            <a:endParaRPr lang="pt-BR" sz="3600" spc="-1" dirty="0" smtClean="0"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746" y="2087356"/>
            <a:ext cx="14208109" cy="11366487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 rot="21174499">
            <a:off x="13932096" y="3561168"/>
            <a:ext cx="6198684" cy="423147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stomShape 4"/>
          <p:cNvSpPr/>
          <p:nvPr/>
        </p:nvSpPr>
        <p:spPr>
          <a:xfrm>
            <a:off x="596134" y="7054673"/>
            <a:ext cx="11181240" cy="4121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14750883" y="7770599"/>
            <a:ext cx="5875837" cy="3716592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11446933" y="8020876"/>
            <a:ext cx="3303950" cy="3716592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12750800" y="7495560"/>
            <a:ext cx="94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1</a:t>
            </a:r>
            <a:endParaRPr lang="en-US" sz="36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18112264" y="3669709"/>
            <a:ext cx="94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2</a:t>
            </a:r>
            <a:endParaRPr lang="en-US" sz="3600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18291567" y="7835930"/>
            <a:ext cx="94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3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16340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3"/>
          <p:cNvSpPr/>
          <p:nvPr/>
        </p:nvSpPr>
        <p:spPr>
          <a:xfrm>
            <a:off x="1994400" y="759240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Clustering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1994400" y="2640960"/>
            <a:ext cx="1427076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Gera clusters iterativamente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Precisa escolher 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Agrupa dados pela distância do centroide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7" name="Imagem 176"/>
          <p:cNvPicPr/>
          <p:nvPr/>
        </p:nvPicPr>
        <p:blipFill>
          <a:blip r:embed="rId2"/>
          <a:stretch/>
        </p:blipFill>
        <p:spPr>
          <a:xfrm>
            <a:off x="6569640" y="6040080"/>
            <a:ext cx="11244240" cy="749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3"/>
          <p:cNvSpPr/>
          <p:nvPr/>
        </p:nvSpPr>
        <p:spPr>
          <a:xfrm>
            <a:off x="1994400" y="759240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1994400" y="2640960"/>
            <a:ext cx="20037240" cy="9604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Algoritmo: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1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Defina o número de clusters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2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Escolha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aleatoriamente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 posição dos centroides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ponto, encontre o centroide mais próximo e atribua aquele cluster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cluster, calcule o novo centroide a partir dos pontos atribuídos anteriormente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5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Repita os passos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3-4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até não haver mais variação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609920" y="2742840"/>
            <a:ext cx="19107000" cy="4491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28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AULA 27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0" y="11314080"/>
            <a:ext cx="25094520" cy="321228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3"/>
          <p:cNvSpPr/>
          <p:nvPr/>
        </p:nvSpPr>
        <p:spPr>
          <a:xfrm>
            <a:off x="1609920" y="7053120"/>
            <a:ext cx="15885720" cy="301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9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Unsupervised Learning: 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2"/>
          <p:cNvSpPr/>
          <p:nvPr/>
        </p:nvSpPr>
        <p:spPr>
          <a:xfrm>
            <a:off x="2197440" y="557728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3"/>
          <p:cNvSpPr/>
          <p:nvPr/>
        </p:nvSpPr>
        <p:spPr>
          <a:xfrm>
            <a:off x="1994400" y="270458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Means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1994400" y="1584840"/>
            <a:ext cx="20037240" cy="192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1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Defina o número de clusters (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 = 2)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" name="Conector de seta reta 2"/>
          <p:cNvCxnSpPr/>
          <p:nvPr/>
        </p:nvCxnSpPr>
        <p:spPr>
          <a:xfrm flipV="1">
            <a:off x="2273850" y="5033140"/>
            <a:ext cx="25470" cy="500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2273850" y="10033500"/>
            <a:ext cx="7527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3552873" y="689913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/>
          <p:cNvSpPr/>
          <p:nvPr/>
        </p:nvSpPr>
        <p:spPr>
          <a:xfrm>
            <a:off x="2895467" y="6334625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ipse 15"/>
          <p:cNvSpPr/>
          <p:nvPr/>
        </p:nvSpPr>
        <p:spPr>
          <a:xfrm>
            <a:off x="4566621" y="6944985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ipse 16"/>
          <p:cNvSpPr/>
          <p:nvPr/>
        </p:nvSpPr>
        <p:spPr>
          <a:xfrm>
            <a:off x="3362373" y="796605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ipse 17"/>
          <p:cNvSpPr/>
          <p:nvPr/>
        </p:nvSpPr>
        <p:spPr>
          <a:xfrm>
            <a:off x="4690607" y="927492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ipse 18"/>
          <p:cNvSpPr/>
          <p:nvPr/>
        </p:nvSpPr>
        <p:spPr>
          <a:xfrm>
            <a:off x="8120426" y="8696537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ipse 20"/>
          <p:cNvSpPr/>
          <p:nvPr/>
        </p:nvSpPr>
        <p:spPr>
          <a:xfrm>
            <a:off x="5193022" y="5760263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6958774" y="747197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/>
          <p:cNvSpPr/>
          <p:nvPr/>
        </p:nvSpPr>
        <p:spPr>
          <a:xfrm>
            <a:off x="6577774" y="871972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/>
          <p:cNvSpPr/>
          <p:nvPr/>
        </p:nvSpPr>
        <p:spPr>
          <a:xfrm>
            <a:off x="8598103" y="631552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8056723" y="755630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9529830" y="6927275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4542514" y="5357248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ipse 31"/>
          <p:cNvSpPr/>
          <p:nvPr/>
        </p:nvSpPr>
        <p:spPr>
          <a:xfrm>
            <a:off x="6364223" y="6483475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2"/>
          <p:cNvSpPr/>
          <p:nvPr/>
        </p:nvSpPr>
        <p:spPr>
          <a:xfrm>
            <a:off x="2197440" y="557728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3"/>
          <p:cNvSpPr/>
          <p:nvPr/>
        </p:nvSpPr>
        <p:spPr>
          <a:xfrm>
            <a:off x="1994400" y="270458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Means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1994400" y="1584840"/>
            <a:ext cx="20037240" cy="192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Escolha aleatoriamente a posição dos centroides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" name="Conector de seta reta 2"/>
          <p:cNvCxnSpPr/>
          <p:nvPr/>
        </p:nvCxnSpPr>
        <p:spPr>
          <a:xfrm flipV="1">
            <a:off x="2273850" y="5033140"/>
            <a:ext cx="25470" cy="500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2273850" y="10033500"/>
            <a:ext cx="7527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3552873" y="689913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/>
          <p:cNvSpPr/>
          <p:nvPr/>
        </p:nvSpPr>
        <p:spPr>
          <a:xfrm>
            <a:off x="2895467" y="6334625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ipse 15"/>
          <p:cNvSpPr/>
          <p:nvPr/>
        </p:nvSpPr>
        <p:spPr>
          <a:xfrm>
            <a:off x="4566621" y="6944985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ipse 16"/>
          <p:cNvSpPr/>
          <p:nvPr/>
        </p:nvSpPr>
        <p:spPr>
          <a:xfrm>
            <a:off x="3362373" y="796605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ipse 17"/>
          <p:cNvSpPr/>
          <p:nvPr/>
        </p:nvSpPr>
        <p:spPr>
          <a:xfrm>
            <a:off x="4690607" y="927492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ipse 18"/>
          <p:cNvSpPr/>
          <p:nvPr/>
        </p:nvSpPr>
        <p:spPr>
          <a:xfrm>
            <a:off x="8120426" y="8696537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ipse 20"/>
          <p:cNvSpPr/>
          <p:nvPr/>
        </p:nvSpPr>
        <p:spPr>
          <a:xfrm>
            <a:off x="5193022" y="5760263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6958774" y="747197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/>
          <p:cNvSpPr/>
          <p:nvPr/>
        </p:nvSpPr>
        <p:spPr>
          <a:xfrm>
            <a:off x="6577774" y="871972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/>
          <p:cNvSpPr/>
          <p:nvPr/>
        </p:nvSpPr>
        <p:spPr>
          <a:xfrm>
            <a:off x="8605977" y="6312938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8056723" y="755630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9537704" y="6924693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4542514" y="5357248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ipse 31"/>
          <p:cNvSpPr/>
          <p:nvPr/>
        </p:nvSpPr>
        <p:spPr>
          <a:xfrm>
            <a:off x="6364223" y="6483475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trela de 5 pontas 1"/>
          <p:cNvSpPr/>
          <p:nvPr/>
        </p:nvSpPr>
        <p:spPr>
          <a:xfrm>
            <a:off x="2514600" y="6955850"/>
            <a:ext cx="600450" cy="60045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strela de 5 pontas 28"/>
          <p:cNvSpPr/>
          <p:nvPr/>
        </p:nvSpPr>
        <p:spPr>
          <a:xfrm>
            <a:off x="6358324" y="4879738"/>
            <a:ext cx="600450" cy="60045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8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2"/>
          <p:cNvSpPr/>
          <p:nvPr/>
        </p:nvSpPr>
        <p:spPr>
          <a:xfrm>
            <a:off x="2197440" y="557728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3"/>
          <p:cNvSpPr/>
          <p:nvPr/>
        </p:nvSpPr>
        <p:spPr>
          <a:xfrm>
            <a:off x="1994400" y="270458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Means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1994400" y="1584840"/>
            <a:ext cx="20037240" cy="192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Para cada ponto, encontre o centroide mais próximo e atribua aquele cluster</a:t>
            </a: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" name="Conector de seta reta 2"/>
          <p:cNvCxnSpPr/>
          <p:nvPr/>
        </p:nvCxnSpPr>
        <p:spPr>
          <a:xfrm flipV="1">
            <a:off x="2273850" y="5033140"/>
            <a:ext cx="25470" cy="500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2273850" y="10033500"/>
            <a:ext cx="7527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3552873" y="689913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/>
          <p:cNvSpPr/>
          <p:nvPr/>
        </p:nvSpPr>
        <p:spPr>
          <a:xfrm>
            <a:off x="2895467" y="6334625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ipse 15"/>
          <p:cNvSpPr/>
          <p:nvPr/>
        </p:nvSpPr>
        <p:spPr>
          <a:xfrm>
            <a:off x="4566621" y="6944985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ipse 16"/>
          <p:cNvSpPr/>
          <p:nvPr/>
        </p:nvSpPr>
        <p:spPr>
          <a:xfrm>
            <a:off x="3362373" y="796605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ipse 17"/>
          <p:cNvSpPr/>
          <p:nvPr/>
        </p:nvSpPr>
        <p:spPr>
          <a:xfrm>
            <a:off x="4690607" y="927492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ipse 18"/>
          <p:cNvSpPr/>
          <p:nvPr/>
        </p:nvSpPr>
        <p:spPr>
          <a:xfrm>
            <a:off x="8120426" y="8696537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ipse 20"/>
          <p:cNvSpPr/>
          <p:nvPr/>
        </p:nvSpPr>
        <p:spPr>
          <a:xfrm>
            <a:off x="5192052" y="5760263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6958774" y="747197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/>
          <p:cNvSpPr/>
          <p:nvPr/>
        </p:nvSpPr>
        <p:spPr>
          <a:xfrm>
            <a:off x="6577774" y="871972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/>
          <p:cNvSpPr/>
          <p:nvPr/>
        </p:nvSpPr>
        <p:spPr>
          <a:xfrm>
            <a:off x="8627143" y="6344095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8056723" y="755630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9558870" y="695585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4542514" y="5357248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ipse 31"/>
          <p:cNvSpPr/>
          <p:nvPr/>
        </p:nvSpPr>
        <p:spPr>
          <a:xfrm>
            <a:off x="6364223" y="6483475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trela de 5 pontas 1"/>
          <p:cNvSpPr/>
          <p:nvPr/>
        </p:nvSpPr>
        <p:spPr>
          <a:xfrm>
            <a:off x="2514600" y="6955850"/>
            <a:ext cx="600450" cy="60045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strela de 5 pontas 28"/>
          <p:cNvSpPr/>
          <p:nvPr/>
        </p:nvSpPr>
        <p:spPr>
          <a:xfrm>
            <a:off x="6358324" y="4879738"/>
            <a:ext cx="600450" cy="60045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stomShape 2"/>
          <p:cNvSpPr/>
          <p:nvPr/>
        </p:nvSpPr>
        <p:spPr>
          <a:xfrm>
            <a:off x="13170240" y="557728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33" name="Conector de seta reta 32"/>
          <p:cNvCxnSpPr/>
          <p:nvPr/>
        </p:nvCxnSpPr>
        <p:spPr>
          <a:xfrm flipV="1">
            <a:off x="13246650" y="5033140"/>
            <a:ext cx="25470" cy="500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/>
          <p:nvPr/>
        </p:nvCxnSpPr>
        <p:spPr>
          <a:xfrm>
            <a:off x="13246650" y="10033500"/>
            <a:ext cx="7527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14525673" y="6899130"/>
            <a:ext cx="3810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ipse 35"/>
          <p:cNvSpPr/>
          <p:nvPr/>
        </p:nvSpPr>
        <p:spPr>
          <a:xfrm>
            <a:off x="13868267" y="6334625"/>
            <a:ext cx="3810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/>
          <p:cNvSpPr/>
          <p:nvPr/>
        </p:nvSpPr>
        <p:spPr>
          <a:xfrm>
            <a:off x="15539421" y="6944985"/>
            <a:ext cx="3810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ipse 37"/>
          <p:cNvSpPr/>
          <p:nvPr/>
        </p:nvSpPr>
        <p:spPr>
          <a:xfrm>
            <a:off x="14335173" y="7966050"/>
            <a:ext cx="3810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/>
          <p:cNvSpPr/>
          <p:nvPr/>
        </p:nvSpPr>
        <p:spPr>
          <a:xfrm>
            <a:off x="15663407" y="9274920"/>
            <a:ext cx="3810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ipse 39"/>
          <p:cNvSpPr/>
          <p:nvPr/>
        </p:nvSpPr>
        <p:spPr>
          <a:xfrm>
            <a:off x="19093226" y="8696537"/>
            <a:ext cx="381000" cy="381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ipse 40"/>
          <p:cNvSpPr/>
          <p:nvPr/>
        </p:nvSpPr>
        <p:spPr>
          <a:xfrm>
            <a:off x="16200382" y="5760263"/>
            <a:ext cx="381000" cy="381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ipse 41"/>
          <p:cNvSpPr/>
          <p:nvPr/>
        </p:nvSpPr>
        <p:spPr>
          <a:xfrm>
            <a:off x="17931574" y="7471970"/>
            <a:ext cx="381000" cy="381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ipse 42"/>
          <p:cNvSpPr/>
          <p:nvPr/>
        </p:nvSpPr>
        <p:spPr>
          <a:xfrm>
            <a:off x="17550574" y="8719720"/>
            <a:ext cx="381000" cy="381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ipse 43"/>
          <p:cNvSpPr/>
          <p:nvPr/>
        </p:nvSpPr>
        <p:spPr>
          <a:xfrm>
            <a:off x="19713988" y="6344095"/>
            <a:ext cx="381000" cy="381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ipse 44"/>
          <p:cNvSpPr/>
          <p:nvPr/>
        </p:nvSpPr>
        <p:spPr>
          <a:xfrm>
            <a:off x="19029523" y="7556300"/>
            <a:ext cx="381000" cy="381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ipse 45"/>
          <p:cNvSpPr/>
          <p:nvPr/>
        </p:nvSpPr>
        <p:spPr>
          <a:xfrm>
            <a:off x="20645715" y="6955850"/>
            <a:ext cx="381000" cy="381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ipse 46"/>
          <p:cNvSpPr/>
          <p:nvPr/>
        </p:nvSpPr>
        <p:spPr>
          <a:xfrm>
            <a:off x="15515314" y="5357248"/>
            <a:ext cx="381000" cy="381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/>
          <p:cNvSpPr/>
          <p:nvPr/>
        </p:nvSpPr>
        <p:spPr>
          <a:xfrm>
            <a:off x="17337023" y="6483475"/>
            <a:ext cx="381000" cy="381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strela de 5 pontas 48"/>
          <p:cNvSpPr/>
          <p:nvPr/>
        </p:nvSpPr>
        <p:spPr>
          <a:xfrm>
            <a:off x="13487400" y="6955850"/>
            <a:ext cx="600450" cy="60045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strela de 5 pontas 49"/>
          <p:cNvSpPr/>
          <p:nvPr/>
        </p:nvSpPr>
        <p:spPr>
          <a:xfrm>
            <a:off x="17331124" y="4879738"/>
            <a:ext cx="600450" cy="60045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ector reto 50"/>
          <p:cNvCxnSpPr/>
          <p:nvPr/>
        </p:nvCxnSpPr>
        <p:spPr>
          <a:xfrm>
            <a:off x="14906673" y="5234102"/>
            <a:ext cx="3024901" cy="4418398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>
            <a:off x="3865606" y="5197118"/>
            <a:ext cx="3024901" cy="4418398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ta para a direita 3"/>
          <p:cNvSpPr/>
          <p:nvPr/>
        </p:nvSpPr>
        <p:spPr>
          <a:xfrm>
            <a:off x="10815145" y="6673975"/>
            <a:ext cx="1828800" cy="1482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36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o 97"/>
          <p:cNvGrpSpPr/>
          <p:nvPr/>
        </p:nvGrpSpPr>
        <p:grpSpPr>
          <a:xfrm>
            <a:off x="13172037" y="5070196"/>
            <a:ext cx="7847359" cy="5000360"/>
            <a:chOff x="2197440" y="5054845"/>
            <a:chExt cx="7847359" cy="5000360"/>
          </a:xfrm>
        </p:grpSpPr>
        <p:grpSp>
          <p:nvGrpSpPr>
            <p:cNvPr id="99" name="Grupo 98"/>
            <p:cNvGrpSpPr/>
            <p:nvPr/>
          </p:nvGrpSpPr>
          <p:grpSpPr>
            <a:xfrm>
              <a:off x="2197440" y="5054845"/>
              <a:ext cx="7847359" cy="5000360"/>
              <a:chOff x="13170240" y="5033140"/>
              <a:chExt cx="7847359" cy="5000360"/>
            </a:xfrm>
          </p:grpSpPr>
          <p:sp>
            <p:nvSpPr>
              <p:cNvPr id="104" name="CustomShape 2"/>
              <p:cNvSpPr/>
              <p:nvPr/>
            </p:nvSpPr>
            <p:spPr>
              <a:xfrm>
                <a:off x="13170240" y="5577280"/>
                <a:ext cx="101880" cy="317952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cxnSp>
            <p:nvCxnSpPr>
              <p:cNvPr id="105" name="Conector de seta reta 104"/>
              <p:cNvCxnSpPr/>
              <p:nvPr/>
            </p:nvCxnSpPr>
            <p:spPr>
              <a:xfrm flipV="1">
                <a:off x="13246650" y="5033140"/>
                <a:ext cx="25470" cy="50003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Conector de seta reta 105"/>
              <p:cNvCxnSpPr/>
              <p:nvPr/>
            </p:nvCxnSpPr>
            <p:spPr>
              <a:xfrm>
                <a:off x="13246650" y="10033500"/>
                <a:ext cx="752737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Elipse 106"/>
              <p:cNvSpPr/>
              <p:nvPr/>
            </p:nvSpPr>
            <p:spPr>
              <a:xfrm>
                <a:off x="14525673" y="689913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Elipse 107"/>
              <p:cNvSpPr/>
              <p:nvPr/>
            </p:nvSpPr>
            <p:spPr>
              <a:xfrm>
                <a:off x="13868267" y="633462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Elipse 108"/>
              <p:cNvSpPr/>
              <p:nvPr/>
            </p:nvSpPr>
            <p:spPr>
              <a:xfrm>
                <a:off x="15539421" y="694498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Elipse 109"/>
              <p:cNvSpPr/>
              <p:nvPr/>
            </p:nvSpPr>
            <p:spPr>
              <a:xfrm>
                <a:off x="14335173" y="796605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Elipse 110"/>
              <p:cNvSpPr/>
              <p:nvPr/>
            </p:nvSpPr>
            <p:spPr>
              <a:xfrm>
                <a:off x="15663407" y="927492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Elipse 111"/>
              <p:cNvSpPr/>
              <p:nvPr/>
            </p:nvSpPr>
            <p:spPr>
              <a:xfrm>
                <a:off x="19093226" y="8696537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Elipse 112"/>
              <p:cNvSpPr/>
              <p:nvPr/>
            </p:nvSpPr>
            <p:spPr>
              <a:xfrm>
                <a:off x="16195155" y="5744912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Elipse 113"/>
              <p:cNvSpPr/>
              <p:nvPr/>
            </p:nvSpPr>
            <p:spPr>
              <a:xfrm>
                <a:off x="17931574" y="747197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Elipse 114"/>
              <p:cNvSpPr/>
              <p:nvPr/>
            </p:nvSpPr>
            <p:spPr>
              <a:xfrm>
                <a:off x="17550574" y="871972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Elipse 115"/>
              <p:cNvSpPr/>
              <p:nvPr/>
            </p:nvSpPr>
            <p:spPr>
              <a:xfrm>
                <a:off x="19704872" y="6334772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Elipse 116"/>
              <p:cNvSpPr/>
              <p:nvPr/>
            </p:nvSpPr>
            <p:spPr>
              <a:xfrm>
                <a:off x="19029523" y="755630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Elipse 117"/>
              <p:cNvSpPr/>
              <p:nvPr/>
            </p:nvSpPr>
            <p:spPr>
              <a:xfrm>
                <a:off x="20636599" y="6946527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Elipse 118"/>
              <p:cNvSpPr/>
              <p:nvPr/>
            </p:nvSpPr>
            <p:spPr>
              <a:xfrm>
                <a:off x="15515314" y="5357248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Elipse 119"/>
              <p:cNvSpPr/>
              <p:nvPr/>
            </p:nvSpPr>
            <p:spPr>
              <a:xfrm>
                <a:off x="17337023" y="6483475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Estrela de 5 pontas 100"/>
            <p:cNvSpPr/>
            <p:nvPr/>
          </p:nvSpPr>
          <p:spPr>
            <a:xfrm>
              <a:off x="3566876" y="7520019"/>
              <a:ext cx="600450" cy="600450"/>
            </a:xfrm>
            <a:prstGeom prst="star5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Estrela de 5 pontas 102"/>
            <p:cNvSpPr/>
            <p:nvPr/>
          </p:nvSpPr>
          <p:spPr>
            <a:xfrm>
              <a:off x="7172677" y="6951339"/>
              <a:ext cx="600450" cy="60045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3"/>
          <p:cNvSpPr/>
          <p:nvPr/>
        </p:nvSpPr>
        <p:spPr>
          <a:xfrm>
            <a:off x="1994400" y="270458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Means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1994400" y="1584840"/>
            <a:ext cx="20037240" cy="192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4: </a:t>
            </a:r>
            <a:r>
              <a:rPr lang="pt-BR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cluster, calcule o novo centroide a partir dos pontos atribuídos anteriormente</a:t>
            </a: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Seta para a direita 3"/>
          <p:cNvSpPr/>
          <p:nvPr/>
        </p:nvSpPr>
        <p:spPr>
          <a:xfrm>
            <a:off x="10815145" y="6673975"/>
            <a:ext cx="1828800" cy="1482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o 13"/>
          <p:cNvGrpSpPr/>
          <p:nvPr/>
        </p:nvGrpSpPr>
        <p:grpSpPr>
          <a:xfrm>
            <a:off x="2197440" y="4901443"/>
            <a:ext cx="7741207" cy="5153762"/>
            <a:chOff x="2197440" y="4901443"/>
            <a:chExt cx="7741207" cy="5153762"/>
          </a:xfrm>
        </p:grpSpPr>
        <p:grpSp>
          <p:nvGrpSpPr>
            <p:cNvPr id="6" name="Grupo 5"/>
            <p:cNvGrpSpPr/>
            <p:nvPr/>
          </p:nvGrpSpPr>
          <p:grpSpPr>
            <a:xfrm>
              <a:off x="2197440" y="4901443"/>
              <a:ext cx="7741207" cy="5153762"/>
              <a:chOff x="13170240" y="4879738"/>
              <a:chExt cx="7741207" cy="5153762"/>
            </a:xfrm>
          </p:grpSpPr>
          <p:sp>
            <p:nvSpPr>
              <p:cNvPr id="53" name="CustomShape 2"/>
              <p:cNvSpPr/>
              <p:nvPr/>
            </p:nvSpPr>
            <p:spPr>
              <a:xfrm>
                <a:off x="13170240" y="5577280"/>
                <a:ext cx="101880" cy="317952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cxnSp>
            <p:nvCxnSpPr>
              <p:cNvPr id="54" name="Conector de seta reta 53"/>
              <p:cNvCxnSpPr/>
              <p:nvPr/>
            </p:nvCxnSpPr>
            <p:spPr>
              <a:xfrm flipV="1">
                <a:off x="13246650" y="5033140"/>
                <a:ext cx="25470" cy="50003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ector de seta reta 54"/>
              <p:cNvCxnSpPr/>
              <p:nvPr/>
            </p:nvCxnSpPr>
            <p:spPr>
              <a:xfrm>
                <a:off x="13246650" y="10033500"/>
                <a:ext cx="752737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Elipse 55"/>
              <p:cNvSpPr/>
              <p:nvPr/>
            </p:nvSpPr>
            <p:spPr>
              <a:xfrm>
                <a:off x="14525673" y="689913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13868267" y="633462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Elipse 57"/>
              <p:cNvSpPr/>
              <p:nvPr/>
            </p:nvSpPr>
            <p:spPr>
              <a:xfrm>
                <a:off x="15539421" y="694498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Elipse 58"/>
              <p:cNvSpPr/>
              <p:nvPr/>
            </p:nvSpPr>
            <p:spPr>
              <a:xfrm>
                <a:off x="14335173" y="796605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Elipse 59"/>
              <p:cNvSpPr/>
              <p:nvPr/>
            </p:nvSpPr>
            <p:spPr>
              <a:xfrm>
                <a:off x="15663407" y="927492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Elipse 60"/>
              <p:cNvSpPr/>
              <p:nvPr/>
            </p:nvSpPr>
            <p:spPr>
              <a:xfrm>
                <a:off x="19093226" y="8696537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Elipse 61"/>
              <p:cNvSpPr/>
              <p:nvPr/>
            </p:nvSpPr>
            <p:spPr>
              <a:xfrm>
                <a:off x="16168425" y="5760263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lipse 62"/>
              <p:cNvSpPr/>
              <p:nvPr/>
            </p:nvSpPr>
            <p:spPr>
              <a:xfrm>
                <a:off x="17931574" y="747197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Elipse 63"/>
              <p:cNvSpPr/>
              <p:nvPr/>
            </p:nvSpPr>
            <p:spPr>
              <a:xfrm>
                <a:off x="17550574" y="871972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Elipse 64"/>
              <p:cNvSpPr/>
              <p:nvPr/>
            </p:nvSpPr>
            <p:spPr>
              <a:xfrm>
                <a:off x="19598720" y="6346916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Elipse 65"/>
              <p:cNvSpPr/>
              <p:nvPr/>
            </p:nvSpPr>
            <p:spPr>
              <a:xfrm>
                <a:off x="19029523" y="755630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Elipse 66"/>
              <p:cNvSpPr/>
              <p:nvPr/>
            </p:nvSpPr>
            <p:spPr>
              <a:xfrm>
                <a:off x="20530447" y="6958671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Elipse 67"/>
              <p:cNvSpPr/>
              <p:nvPr/>
            </p:nvSpPr>
            <p:spPr>
              <a:xfrm>
                <a:off x="15515314" y="5357248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Elipse 68"/>
              <p:cNvSpPr/>
              <p:nvPr/>
            </p:nvSpPr>
            <p:spPr>
              <a:xfrm>
                <a:off x="17337023" y="6483475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Estrela de 5 pontas 69"/>
              <p:cNvSpPr/>
              <p:nvPr/>
            </p:nvSpPr>
            <p:spPr>
              <a:xfrm>
                <a:off x="13487400" y="6955850"/>
                <a:ext cx="600450" cy="600450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Estrela de 5 pontas 70"/>
              <p:cNvSpPr/>
              <p:nvPr/>
            </p:nvSpPr>
            <p:spPr>
              <a:xfrm>
                <a:off x="17331124" y="4879738"/>
                <a:ext cx="600450" cy="600450"/>
              </a:xfrm>
              <a:prstGeom prst="star5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Conector de seta reta 8"/>
            <p:cNvCxnSpPr>
              <a:endCxn id="94" idx="1"/>
            </p:cNvCxnSpPr>
            <p:nvPr/>
          </p:nvCxnSpPr>
          <p:spPr>
            <a:xfrm>
              <a:off x="2938420" y="7358555"/>
              <a:ext cx="628457" cy="3908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Estrela de 5 pontas 93"/>
            <p:cNvSpPr/>
            <p:nvPr/>
          </p:nvSpPr>
          <p:spPr>
            <a:xfrm>
              <a:off x="3566876" y="7520019"/>
              <a:ext cx="600450" cy="600450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Conector de seta reta 94"/>
            <p:cNvCxnSpPr/>
            <p:nvPr/>
          </p:nvCxnSpPr>
          <p:spPr>
            <a:xfrm>
              <a:off x="6658549" y="5378953"/>
              <a:ext cx="369461" cy="154188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Estrela de 5 pontas 95"/>
            <p:cNvSpPr/>
            <p:nvPr/>
          </p:nvSpPr>
          <p:spPr>
            <a:xfrm>
              <a:off x="6862479" y="6811110"/>
              <a:ext cx="600450" cy="600450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2240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o 97"/>
          <p:cNvGrpSpPr/>
          <p:nvPr/>
        </p:nvGrpSpPr>
        <p:grpSpPr>
          <a:xfrm>
            <a:off x="13172037" y="5070196"/>
            <a:ext cx="7847359" cy="5000360"/>
            <a:chOff x="2197440" y="5054845"/>
            <a:chExt cx="7847359" cy="5000360"/>
          </a:xfrm>
        </p:grpSpPr>
        <p:grpSp>
          <p:nvGrpSpPr>
            <p:cNvPr id="99" name="Grupo 98"/>
            <p:cNvGrpSpPr/>
            <p:nvPr/>
          </p:nvGrpSpPr>
          <p:grpSpPr>
            <a:xfrm>
              <a:off x="2197440" y="5054845"/>
              <a:ext cx="7847359" cy="5000360"/>
              <a:chOff x="13170240" y="5033140"/>
              <a:chExt cx="7847359" cy="5000360"/>
            </a:xfrm>
          </p:grpSpPr>
          <p:sp>
            <p:nvSpPr>
              <p:cNvPr id="104" name="CustomShape 2"/>
              <p:cNvSpPr/>
              <p:nvPr/>
            </p:nvSpPr>
            <p:spPr>
              <a:xfrm>
                <a:off x="13170240" y="5577280"/>
                <a:ext cx="101880" cy="317952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cxnSp>
            <p:nvCxnSpPr>
              <p:cNvPr id="105" name="Conector de seta reta 104"/>
              <p:cNvCxnSpPr/>
              <p:nvPr/>
            </p:nvCxnSpPr>
            <p:spPr>
              <a:xfrm flipV="1">
                <a:off x="13246650" y="5033140"/>
                <a:ext cx="25470" cy="50003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Conector de seta reta 105"/>
              <p:cNvCxnSpPr/>
              <p:nvPr/>
            </p:nvCxnSpPr>
            <p:spPr>
              <a:xfrm>
                <a:off x="13246650" y="10033500"/>
                <a:ext cx="752737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Elipse 106"/>
              <p:cNvSpPr/>
              <p:nvPr/>
            </p:nvSpPr>
            <p:spPr>
              <a:xfrm>
                <a:off x="14525673" y="689913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Elipse 107"/>
              <p:cNvSpPr/>
              <p:nvPr/>
            </p:nvSpPr>
            <p:spPr>
              <a:xfrm>
                <a:off x="13868267" y="633462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Elipse 108"/>
              <p:cNvSpPr/>
              <p:nvPr/>
            </p:nvSpPr>
            <p:spPr>
              <a:xfrm>
                <a:off x="15539421" y="694498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Elipse 109"/>
              <p:cNvSpPr/>
              <p:nvPr/>
            </p:nvSpPr>
            <p:spPr>
              <a:xfrm>
                <a:off x="14335173" y="796605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Elipse 110"/>
              <p:cNvSpPr/>
              <p:nvPr/>
            </p:nvSpPr>
            <p:spPr>
              <a:xfrm>
                <a:off x="15663407" y="927492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Elipse 111"/>
              <p:cNvSpPr/>
              <p:nvPr/>
            </p:nvSpPr>
            <p:spPr>
              <a:xfrm>
                <a:off x="19093226" y="8696537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Elipse 112"/>
              <p:cNvSpPr/>
              <p:nvPr/>
            </p:nvSpPr>
            <p:spPr>
              <a:xfrm>
                <a:off x="16195155" y="5744912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Elipse 113"/>
              <p:cNvSpPr/>
              <p:nvPr/>
            </p:nvSpPr>
            <p:spPr>
              <a:xfrm>
                <a:off x="17931574" y="747197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Elipse 114"/>
              <p:cNvSpPr/>
              <p:nvPr/>
            </p:nvSpPr>
            <p:spPr>
              <a:xfrm>
                <a:off x="17550574" y="871972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Elipse 115"/>
              <p:cNvSpPr/>
              <p:nvPr/>
            </p:nvSpPr>
            <p:spPr>
              <a:xfrm>
                <a:off x="19704872" y="6334772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Elipse 116"/>
              <p:cNvSpPr/>
              <p:nvPr/>
            </p:nvSpPr>
            <p:spPr>
              <a:xfrm>
                <a:off x="19029523" y="755630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Elipse 117"/>
              <p:cNvSpPr/>
              <p:nvPr/>
            </p:nvSpPr>
            <p:spPr>
              <a:xfrm>
                <a:off x="20636599" y="6946527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Elipse 118"/>
              <p:cNvSpPr/>
              <p:nvPr/>
            </p:nvSpPr>
            <p:spPr>
              <a:xfrm>
                <a:off x="15515314" y="5357248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Elipse 119"/>
              <p:cNvSpPr/>
              <p:nvPr/>
            </p:nvSpPr>
            <p:spPr>
              <a:xfrm>
                <a:off x="17337023" y="6483475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Estrela de 5 pontas 100"/>
            <p:cNvSpPr/>
            <p:nvPr/>
          </p:nvSpPr>
          <p:spPr>
            <a:xfrm>
              <a:off x="3566876" y="7520019"/>
              <a:ext cx="600450" cy="600450"/>
            </a:xfrm>
            <a:prstGeom prst="star5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Estrela de 5 pontas 102"/>
            <p:cNvSpPr/>
            <p:nvPr/>
          </p:nvSpPr>
          <p:spPr>
            <a:xfrm>
              <a:off x="7172677" y="6951339"/>
              <a:ext cx="600450" cy="60045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3"/>
          <p:cNvSpPr/>
          <p:nvPr/>
        </p:nvSpPr>
        <p:spPr>
          <a:xfrm>
            <a:off x="1994400" y="270458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Means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1994400" y="1584840"/>
            <a:ext cx="20037240" cy="192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3: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ponto, encontre o centroide mais próximo e atribua aquele cluster</a:t>
            </a:r>
            <a:endParaRPr lang="pt-B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Seta para a direita 3"/>
          <p:cNvSpPr/>
          <p:nvPr/>
        </p:nvSpPr>
        <p:spPr>
          <a:xfrm>
            <a:off x="10815145" y="6673975"/>
            <a:ext cx="1828800" cy="1482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o 13"/>
          <p:cNvGrpSpPr/>
          <p:nvPr/>
        </p:nvGrpSpPr>
        <p:grpSpPr>
          <a:xfrm>
            <a:off x="2197440" y="5054845"/>
            <a:ext cx="7741207" cy="5000360"/>
            <a:chOff x="2197440" y="5054845"/>
            <a:chExt cx="7741207" cy="5000360"/>
          </a:xfrm>
        </p:grpSpPr>
        <p:grpSp>
          <p:nvGrpSpPr>
            <p:cNvPr id="6" name="Grupo 5"/>
            <p:cNvGrpSpPr/>
            <p:nvPr/>
          </p:nvGrpSpPr>
          <p:grpSpPr>
            <a:xfrm>
              <a:off x="2197440" y="5054845"/>
              <a:ext cx="7741207" cy="5000360"/>
              <a:chOff x="13170240" y="5033140"/>
              <a:chExt cx="7741207" cy="5000360"/>
            </a:xfrm>
          </p:grpSpPr>
          <p:sp>
            <p:nvSpPr>
              <p:cNvPr id="53" name="CustomShape 2"/>
              <p:cNvSpPr/>
              <p:nvPr/>
            </p:nvSpPr>
            <p:spPr>
              <a:xfrm>
                <a:off x="13170240" y="5577280"/>
                <a:ext cx="101880" cy="317952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cxnSp>
            <p:nvCxnSpPr>
              <p:cNvPr id="54" name="Conector de seta reta 53"/>
              <p:cNvCxnSpPr/>
              <p:nvPr/>
            </p:nvCxnSpPr>
            <p:spPr>
              <a:xfrm flipV="1">
                <a:off x="13246650" y="5033140"/>
                <a:ext cx="25470" cy="50003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ector de seta reta 54"/>
              <p:cNvCxnSpPr/>
              <p:nvPr/>
            </p:nvCxnSpPr>
            <p:spPr>
              <a:xfrm>
                <a:off x="13246650" y="10033500"/>
                <a:ext cx="752737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Elipse 55"/>
              <p:cNvSpPr/>
              <p:nvPr/>
            </p:nvSpPr>
            <p:spPr>
              <a:xfrm>
                <a:off x="14525673" y="689913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13868267" y="633462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Elipse 57"/>
              <p:cNvSpPr/>
              <p:nvPr/>
            </p:nvSpPr>
            <p:spPr>
              <a:xfrm>
                <a:off x="15539421" y="694498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Elipse 58"/>
              <p:cNvSpPr/>
              <p:nvPr/>
            </p:nvSpPr>
            <p:spPr>
              <a:xfrm>
                <a:off x="14335173" y="796605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Elipse 59"/>
              <p:cNvSpPr/>
              <p:nvPr/>
            </p:nvSpPr>
            <p:spPr>
              <a:xfrm>
                <a:off x="15663407" y="927492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Elipse 60"/>
              <p:cNvSpPr/>
              <p:nvPr/>
            </p:nvSpPr>
            <p:spPr>
              <a:xfrm>
                <a:off x="19093226" y="8696537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Elipse 61"/>
              <p:cNvSpPr/>
              <p:nvPr/>
            </p:nvSpPr>
            <p:spPr>
              <a:xfrm>
                <a:off x="16168425" y="5760263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lipse 62"/>
              <p:cNvSpPr/>
              <p:nvPr/>
            </p:nvSpPr>
            <p:spPr>
              <a:xfrm>
                <a:off x="17931574" y="747197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Elipse 63"/>
              <p:cNvSpPr/>
              <p:nvPr/>
            </p:nvSpPr>
            <p:spPr>
              <a:xfrm>
                <a:off x="17550574" y="871972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Elipse 64"/>
              <p:cNvSpPr/>
              <p:nvPr/>
            </p:nvSpPr>
            <p:spPr>
              <a:xfrm>
                <a:off x="19598720" y="6346916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Elipse 65"/>
              <p:cNvSpPr/>
              <p:nvPr/>
            </p:nvSpPr>
            <p:spPr>
              <a:xfrm>
                <a:off x="19029523" y="755630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Elipse 66"/>
              <p:cNvSpPr/>
              <p:nvPr/>
            </p:nvSpPr>
            <p:spPr>
              <a:xfrm>
                <a:off x="20530447" y="6958671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Elipse 67"/>
              <p:cNvSpPr/>
              <p:nvPr/>
            </p:nvSpPr>
            <p:spPr>
              <a:xfrm>
                <a:off x="15515314" y="5357248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Elipse 68"/>
              <p:cNvSpPr/>
              <p:nvPr/>
            </p:nvSpPr>
            <p:spPr>
              <a:xfrm>
                <a:off x="17337023" y="6483475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Estrela de 5 pontas 93"/>
            <p:cNvSpPr/>
            <p:nvPr/>
          </p:nvSpPr>
          <p:spPr>
            <a:xfrm>
              <a:off x="3566876" y="7520019"/>
              <a:ext cx="600450" cy="600450"/>
            </a:xfrm>
            <a:prstGeom prst="star5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Estrela de 5 pontas 95"/>
            <p:cNvSpPr/>
            <p:nvPr/>
          </p:nvSpPr>
          <p:spPr>
            <a:xfrm>
              <a:off x="6862479" y="6811110"/>
              <a:ext cx="600450" cy="60045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4" name="Conector reto 123"/>
          <p:cNvCxnSpPr/>
          <p:nvPr/>
        </p:nvCxnSpPr>
        <p:spPr>
          <a:xfrm>
            <a:off x="16398106" y="4816159"/>
            <a:ext cx="720912" cy="4876817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/>
          <p:cNvCxnSpPr/>
          <p:nvPr/>
        </p:nvCxnSpPr>
        <p:spPr>
          <a:xfrm>
            <a:off x="5462701" y="4909281"/>
            <a:ext cx="720912" cy="4876817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462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o 97"/>
          <p:cNvGrpSpPr/>
          <p:nvPr/>
        </p:nvGrpSpPr>
        <p:grpSpPr>
          <a:xfrm>
            <a:off x="13172037" y="5070196"/>
            <a:ext cx="7847359" cy="5000360"/>
            <a:chOff x="2197440" y="5054845"/>
            <a:chExt cx="7847359" cy="5000360"/>
          </a:xfrm>
        </p:grpSpPr>
        <p:grpSp>
          <p:nvGrpSpPr>
            <p:cNvPr id="99" name="Grupo 98"/>
            <p:cNvGrpSpPr/>
            <p:nvPr/>
          </p:nvGrpSpPr>
          <p:grpSpPr>
            <a:xfrm>
              <a:off x="2197440" y="5054845"/>
              <a:ext cx="7847359" cy="5000360"/>
              <a:chOff x="13170240" y="5033140"/>
              <a:chExt cx="7847359" cy="5000360"/>
            </a:xfrm>
          </p:grpSpPr>
          <p:sp>
            <p:nvSpPr>
              <p:cNvPr id="104" name="CustomShape 2"/>
              <p:cNvSpPr/>
              <p:nvPr/>
            </p:nvSpPr>
            <p:spPr>
              <a:xfrm>
                <a:off x="13170240" y="5577280"/>
                <a:ext cx="101880" cy="317952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cxnSp>
            <p:nvCxnSpPr>
              <p:cNvPr id="105" name="Conector de seta reta 104"/>
              <p:cNvCxnSpPr/>
              <p:nvPr/>
            </p:nvCxnSpPr>
            <p:spPr>
              <a:xfrm flipV="1">
                <a:off x="13246650" y="5033140"/>
                <a:ext cx="25470" cy="50003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Conector de seta reta 105"/>
              <p:cNvCxnSpPr/>
              <p:nvPr/>
            </p:nvCxnSpPr>
            <p:spPr>
              <a:xfrm>
                <a:off x="13246650" y="10033500"/>
                <a:ext cx="752737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Elipse 106"/>
              <p:cNvSpPr/>
              <p:nvPr/>
            </p:nvSpPr>
            <p:spPr>
              <a:xfrm>
                <a:off x="14525673" y="689913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Elipse 107"/>
              <p:cNvSpPr/>
              <p:nvPr/>
            </p:nvSpPr>
            <p:spPr>
              <a:xfrm>
                <a:off x="13868267" y="633462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Elipse 108"/>
              <p:cNvSpPr/>
              <p:nvPr/>
            </p:nvSpPr>
            <p:spPr>
              <a:xfrm>
                <a:off x="15539421" y="694498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Elipse 109"/>
              <p:cNvSpPr/>
              <p:nvPr/>
            </p:nvSpPr>
            <p:spPr>
              <a:xfrm>
                <a:off x="14335173" y="796605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Elipse 110"/>
              <p:cNvSpPr/>
              <p:nvPr/>
            </p:nvSpPr>
            <p:spPr>
              <a:xfrm>
                <a:off x="15663407" y="927492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Elipse 111"/>
              <p:cNvSpPr/>
              <p:nvPr/>
            </p:nvSpPr>
            <p:spPr>
              <a:xfrm>
                <a:off x="19093226" y="8696537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Elipse 112"/>
              <p:cNvSpPr/>
              <p:nvPr/>
            </p:nvSpPr>
            <p:spPr>
              <a:xfrm>
                <a:off x="16195155" y="5744912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Elipse 113"/>
              <p:cNvSpPr/>
              <p:nvPr/>
            </p:nvSpPr>
            <p:spPr>
              <a:xfrm>
                <a:off x="17931574" y="747197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Elipse 114"/>
              <p:cNvSpPr/>
              <p:nvPr/>
            </p:nvSpPr>
            <p:spPr>
              <a:xfrm>
                <a:off x="17550574" y="871972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Elipse 115"/>
              <p:cNvSpPr/>
              <p:nvPr/>
            </p:nvSpPr>
            <p:spPr>
              <a:xfrm>
                <a:off x="19704872" y="6334772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Elipse 116"/>
              <p:cNvSpPr/>
              <p:nvPr/>
            </p:nvSpPr>
            <p:spPr>
              <a:xfrm>
                <a:off x="19029523" y="755630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Elipse 117"/>
              <p:cNvSpPr/>
              <p:nvPr/>
            </p:nvSpPr>
            <p:spPr>
              <a:xfrm>
                <a:off x="20636599" y="6946527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Elipse 118"/>
              <p:cNvSpPr/>
              <p:nvPr/>
            </p:nvSpPr>
            <p:spPr>
              <a:xfrm>
                <a:off x="15515314" y="5357248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Elipse 119"/>
              <p:cNvSpPr/>
              <p:nvPr/>
            </p:nvSpPr>
            <p:spPr>
              <a:xfrm>
                <a:off x="17337023" y="6483475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Estrela de 5 pontas 100"/>
            <p:cNvSpPr/>
            <p:nvPr/>
          </p:nvSpPr>
          <p:spPr>
            <a:xfrm>
              <a:off x="4050078" y="6378005"/>
              <a:ext cx="600450" cy="600450"/>
            </a:xfrm>
            <a:prstGeom prst="star5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Estrela de 5 pontas 102"/>
            <p:cNvSpPr/>
            <p:nvPr/>
          </p:nvSpPr>
          <p:spPr>
            <a:xfrm>
              <a:off x="7628504" y="7668824"/>
              <a:ext cx="600450" cy="60045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3"/>
          <p:cNvSpPr/>
          <p:nvPr/>
        </p:nvSpPr>
        <p:spPr>
          <a:xfrm>
            <a:off x="1994400" y="270458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Means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1994400" y="1584840"/>
            <a:ext cx="20037240" cy="192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4: </a:t>
            </a:r>
            <a:r>
              <a:rPr lang="pt-BR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cluster, calcule o novo centroide a partir dos pontos atribuídos anteriormente</a:t>
            </a:r>
            <a:endParaRPr lang="pt-B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Seta para a direita 3"/>
          <p:cNvSpPr/>
          <p:nvPr/>
        </p:nvSpPr>
        <p:spPr>
          <a:xfrm>
            <a:off x="10815145" y="6673975"/>
            <a:ext cx="1828800" cy="1482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o 13"/>
          <p:cNvGrpSpPr/>
          <p:nvPr/>
        </p:nvGrpSpPr>
        <p:grpSpPr>
          <a:xfrm>
            <a:off x="2197440" y="5054845"/>
            <a:ext cx="7741207" cy="5000360"/>
            <a:chOff x="2197440" y="5054845"/>
            <a:chExt cx="7741207" cy="5000360"/>
          </a:xfrm>
        </p:grpSpPr>
        <p:grpSp>
          <p:nvGrpSpPr>
            <p:cNvPr id="6" name="Grupo 5"/>
            <p:cNvGrpSpPr/>
            <p:nvPr/>
          </p:nvGrpSpPr>
          <p:grpSpPr>
            <a:xfrm>
              <a:off x="2197440" y="5054845"/>
              <a:ext cx="7741207" cy="5000360"/>
              <a:chOff x="13170240" y="5033140"/>
              <a:chExt cx="7741207" cy="5000360"/>
            </a:xfrm>
          </p:grpSpPr>
          <p:sp>
            <p:nvSpPr>
              <p:cNvPr id="53" name="CustomShape 2"/>
              <p:cNvSpPr/>
              <p:nvPr/>
            </p:nvSpPr>
            <p:spPr>
              <a:xfrm>
                <a:off x="13170240" y="5577280"/>
                <a:ext cx="101880" cy="317952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cxnSp>
            <p:nvCxnSpPr>
              <p:cNvPr id="54" name="Conector de seta reta 53"/>
              <p:cNvCxnSpPr/>
              <p:nvPr/>
            </p:nvCxnSpPr>
            <p:spPr>
              <a:xfrm flipV="1">
                <a:off x="13246650" y="5033140"/>
                <a:ext cx="25470" cy="50003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ector de seta reta 54"/>
              <p:cNvCxnSpPr/>
              <p:nvPr/>
            </p:nvCxnSpPr>
            <p:spPr>
              <a:xfrm>
                <a:off x="13246650" y="10033500"/>
                <a:ext cx="752737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Elipse 55"/>
              <p:cNvSpPr/>
              <p:nvPr/>
            </p:nvSpPr>
            <p:spPr>
              <a:xfrm>
                <a:off x="14525673" y="689913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13868267" y="633462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Elipse 57"/>
              <p:cNvSpPr/>
              <p:nvPr/>
            </p:nvSpPr>
            <p:spPr>
              <a:xfrm>
                <a:off x="15539421" y="694498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Elipse 58"/>
              <p:cNvSpPr/>
              <p:nvPr/>
            </p:nvSpPr>
            <p:spPr>
              <a:xfrm>
                <a:off x="14335173" y="796605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Elipse 59"/>
              <p:cNvSpPr/>
              <p:nvPr/>
            </p:nvSpPr>
            <p:spPr>
              <a:xfrm>
                <a:off x="15663407" y="927492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Elipse 60"/>
              <p:cNvSpPr/>
              <p:nvPr/>
            </p:nvSpPr>
            <p:spPr>
              <a:xfrm>
                <a:off x="19093226" y="8696537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Elipse 61"/>
              <p:cNvSpPr/>
              <p:nvPr/>
            </p:nvSpPr>
            <p:spPr>
              <a:xfrm>
                <a:off x="16168425" y="5760263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lipse 62"/>
              <p:cNvSpPr/>
              <p:nvPr/>
            </p:nvSpPr>
            <p:spPr>
              <a:xfrm>
                <a:off x="17931574" y="747197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Elipse 63"/>
              <p:cNvSpPr/>
              <p:nvPr/>
            </p:nvSpPr>
            <p:spPr>
              <a:xfrm>
                <a:off x="17550574" y="871972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Elipse 64"/>
              <p:cNvSpPr/>
              <p:nvPr/>
            </p:nvSpPr>
            <p:spPr>
              <a:xfrm>
                <a:off x="19598720" y="6346916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Elipse 65"/>
              <p:cNvSpPr/>
              <p:nvPr/>
            </p:nvSpPr>
            <p:spPr>
              <a:xfrm>
                <a:off x="19029523" y="755630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Elipse 66"/>
              <p:cNvSpPr/>
              <p:nvPr/>
            </p:nvSpPr>
            <p:spPr>
              <a:xfrm>
                <a:off x="20530447" y="6958671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Elipse 67"/>
              <p:cNvSpPr/>
              <p:nvPr/>
            </p:nvSpPr>
            <p:spPr>
              <a:xfrm>
                <a:off x="15515314" y="5357248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Elipse 68"/>
              <p:cNvSpPr/>
              <p:nvPr/>
            </p:nvSpPr>
            <p:spPr>
              <a:xfrm>
                <a:off x="17337023" y="6483475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Estrela de 5 pontas 93"/>
            <p:cNvSpPr/>
            <p:nvPr/>
          </p:nvSpPr>
          <p:spPr>
            <a:xfrm>
              <a:off x="3566876" y="7520019"/>
              <a:ext cx="600450" cy="600450"/>
            </a:xfrm>
            <a:prstGeom prst="star5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Estrela de 5 pontas 95"/>
            <p:cNvSpPr/>
            <p:nvPr/>
          </p:nvSpPr>
          <p:spPr>
            <a:xfrm>
              <a:off x="6862479" y="6811110"/>
              <a:ext cx="600450" cy="60045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Conector de seta reta 49"/>
          <p:cNvCxnSpPr/>
          <p:nvPr/>
        </p:nvCxnSpPr>
        <p:spPr>
          <a:xfrm flipV="1">
            <a:off x="4036395" y="7047668"/>
            <a:ext cx="195551" cy="6384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Estrela de 5 pontas 69"/>
          <p:cNvSpPr/>
          <p:nvPr/>
        </p:nvSpPr>
        <p:spPr>
          <a:xfrm>
            <a:off x="4088640" y="6366240"/>
            <a:ext cx="600450" cy="600450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ector de seta reta 70"/>
          <p:cNvCxnSpPr/>
          <p:nvPr/>
        </p:nvCxnSpPr>
        <p:spPr>
          <a:xfrm>
            <a:off x="7260097" y="7204097"/>
            <a:ext cx="626862" cy="697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strela de 5 pontas 71"/>
          <p:cNvSpPr/>
          <p:nvPr/>
        </p:nvSpPr>
        <p:spPr>
          <a:xfrm>
            <a:off x="7641097" y="7627662"/>
            <a:ext cx="600450" cy="600450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5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o 97"/>
          <p:cNvGrpSpPr/>
          <p:nvPr/>
        </p:nvGrpSpPr>
        <p:grpSpPr>
          <a:xfrm>
            <a:off x="13172037" y="5070196"/>
            <a:ext cx="7847359" cy="5000360"/>
            <a:chOff x="2197440" y="5054845"/>
            <a:chExt cx="7847359" cy="5000360"/>
          </a:xfrm>
        </p:grpSpPr>
        <p:grpSp>
          <p:nvGrpSpPr>
            <p:cNvPr id="99" name="Grupo 98"/>
            <p:cNvGrpSpPr/>
            <p:nvPr/>
          </p:nvGrpSpPr>
          <p:grpSpPr>
            <a:xfrm>
              <a:off x="2197440" y="5054845"/>
              <a:ext cx="7847359" cy="5000360"/>
              <a:chOff x="13170240" y="5033140"/>
              <a:chExt cx="7847359" cy="5000360"/>
            </a:xfrm>
          </p:grpSpPr>
          <p:sp>
            <p:nvSpPr>
              <p:cNvPr id="104" name="CustomShape 2"/>
              <p:cNvSpPr/>
              <p:nvPr/>
            </p:nvSpPr>
            <p:spPr>
              <a:xfrm>
                <a:off x="13170240" y="5577280"/>
                <a:ext cx="101880" cy="317952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cxnSp>
            <p:nvCxnSpPr>
              <p:cNvPr id="105" name="Conector de seta reta 104"/>
              <p:cNvCxnSpPr/>
              <p:nvPr/>
            </p:nvCxnSpPr>
            <p:spPr>
              <a:xfrm flipV="1">
                <a:off x="13246650" y="5033140"/>
                <a:ext cx="25470" cy="50003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Conector de seta reta 105"/>
              <p:cNvCxnSpPr/>
              <p:nvPr/>
            </p:nvCxnSpPr>
            <p:spPr>
              <a:xfrm>
                <a:off x="13246650" y="10033500"/>
                <a:ext cx="752737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Elipse 106"/>
              <p:cNvSpPr/>
              <p:nvPr/>
            </p:nvSpPr>
            <p:spPr>
              <a:xfrm>
                <a:off x="14525673" y="689913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Elipse 107"/>
              <p:cNvSpPr/>
              <p:nvPr/>
            </p:nvSpPr>
            <p:spPr>
              <a:xfrm>
                <a:off x="13868267" y="633462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Elipse 108"/>
              <p:cNvSpPr/>
              <p:nvPr/>
            </p:nvSpPr>
            <p:spPr>
              <a:xfrm>
                <a:off x="15539421" y="694498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Elipse 109"/>
              <p:cNvSpPr/>
              <p:nvPr/>
            </p:nvSpPr>
            <p:spPr>
              <a:xfrm>
                <a:off x="14335173" y="796605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Elipse 110"/>
              <p:cNvSpPr/>
              <p:nvPr/>
            </p:nvSpPr>
            <p:spPr>
              <a:xfrm>
                <a:off x="15663407" y="927492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Elipse 111"/>
              <p:cNvSpPr/>
              <p:nvPr/>
            </p:nvSpPr>
            <p:spPr>
              <a:xfrm>
                <a:off x="19093226" y="8696537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Elipse 112"/>
              <p:cNvSpPr/>
              <p:nvPr/>
            </p:nvSpPr>
            <p:spPr>
              <a:xfrm>
                <a:off x="16195155" y="5744912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Elipse 113"/>
              <p:cNvSpPr/>
              <p:nvPr/>
            </p:nvSpPr>
            <p:spPr>
              <a:xfrm>
                <a:off x="17931574" y="747197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Elipse 114"/>
              <p:cNvSpPr/>
              <p:nvPr/>
            </p:nvSpPr>
            <p:spPr>
              <a:xfrm>
                <a:off x="17550574" y="871972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Elipse 115"/>
              <p:cNvSpPr/>
              <p:nvPr/>
            </p:nvSpPr>
            <p:spPr>
              <a:xfrm>
                <a:off x="19704872" y="6334772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Elipse 116"/>
              <p:cNvSpPr/>
              <p:nvPr/>
            </p:nvSpPr>
            <p:spPr>
              <a:xfrm>
                <a:off x="19029523" y="755630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Elipse 117"/>
              <p:cNvSpPr/>
              <p:nvPr/>
            </p:nvSpPr>
            <p:spPr>
              <a:xfrm>
                <a:off x="20636599" y="6946527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Elipse 118"/>
              <p:cNvSpPr/>
              <p:nvPr/>
            </p:nvSpPr>
            <p:spPr>
              <a:xfrm>
                <a:off x="15515314" y="5357248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Elipse 119"/>
              <p:cNvSpPr/>
              <p:nvPr/>
            </p:nvSpPr>
            <p:spPr>
              <a:xfrm>
                <a:off x="17337023" y="648347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Estrela de 5 pontas 100"/>
            <p:cNvSpPr/>
            <p:nvPr/>
          </p:nvSpPr>
          <p:spPr>
            <a:xfrm>
              <a:off x="4050078" y="6378005"/>
              <a:ext cx="600450" cy="600450"/>
            </a:xfrm>
            <a:prstGeom prst="star5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Estrela de 5 pontas 102"/>
            <p:cNvSpPr/>
            <p:nvPr/>
          </p:nvSpPr>
          <p:spPr>
            <a:xfrm>
              <a:off x="7628504" y="7668824"/>
              <a:ext cx="600450" cy="60045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3"/>
          <p:cNvSpPr/>
          <p:nvPr/>
        </p:nvSpPr>
        <p:spPr>
          <a:xfrm>
            <a:off x="1994400" y="270458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Means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1994400" y="1584840"/>
            <a:ext cx="20037240" cy="192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3: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ponto, encontre o centroide mais próximo e atribua aquele cluster</a:t>
            </a:r>
            <a:endParaRPr lang="pt-BR" sz="48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  <a:ea typeface="Gilroy"/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Seta para a direita 3"/>
          <p:cNvSpPr/>
          <p:nvPr/>
        </p:nvSpPr>
        <p:spPr>
          <a:xfrm>
            <a:off x="10815145" y="6673975"/>
            <a:ext cx="1828800" cy="1482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o 5"/>
          <p:cNvGrpSpPr/>
          <p:nvPr/>
        </p:nvGrpSpPr>
        <p:grpSpPr>
          <a:xfrm>
            <a:off x="2197440" y="5054845"/>
            <a:ext cx="7741207" cy="5000360"/>
            <a:chOff x="13170240" y="5033140"/>
            <a:chExt cx="7741207" cy="5000360"/>
          </a:xfrm>
        </p:grpSpPr>
        <p:sp>
          <p:nvSpPr>
            <p:cNvPr id="53" name="CustomShape 2"/>
            <p:cNvSpPr/>
            <p:nvPr/>
          </p:nvSpPr>
          <p:spPr>
            <a:xfrm>
              <a:off x="13170240" y="5577280"/>
              <a:ext cx="101880" cy="3179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cxnSp>
          <p:nvCxnSpPr>
            <p:cNvPr id="54" name="Conector de seta reta 53"/>
            <p:cNvCxnSpPr/>
            <p:nvPr/>
          </p:nvCxnSpPr>
          <p:spPr>
            <a:xfrm flipV="1">
              <a:off x="13246650" y="5033140"/>
              <a:ext cx="25470" cy="50003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ector de seta reta 54"/>
            <p:cNvCxnSpPr/>
            <p:nvPr/>
          </p:nvCxnSpPr>
          <p:spPr>
            <a:xfrm>
              <a:off x="13246650" y="10033500"/>
              <a:ext cx="752737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Elipse 55"/>
            <p:cNvSpPr/>
            <p:nvPr/>
          </p:nvSpPr>
          <p:spPr>
            <a:xfrm>
              <a:off x="14525673" y="6899130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Elipse 56"/>
            <p:cNvSpPr/>
            <p:nvPr/>
          </p:nvSpPr>
          <p:spPr>
            <a:xfrm>
              <a:off x="13868267" y="6334625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Elipse 57"/>
            <p:cNvSpPr/>
            <p:nvPr/>
          </p:nvSpPr>
          <p:spPr>
            <a:xfrm>
              <a:off x="15539421" y="6944985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Elipse 58"/>
            <p:cNvSpPr/>
            <p:nvPr/>
          </p:nvSpPr>
          <p:spPr>
            <a:xfrm>
              <a:off x="14335173" y="7966050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Elipse 59"/>
            <p:cNvSpPr/>
            <p:nvPr/>
          </p:nvSpPr>
          <p:spPr>
            <a:xfrm>
              <a:off x="15663407" y="9274920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Elipse 60"/>
            <p:cNvSpPr/>
            <p:nvPr/>
          </p:nvSpPr>
          <p:spPr>
            <a:xfrm>
              <a:off x="19093226" y="8696537"/>
              <a:ext cx="381000" cy="381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Elipse 61"/>
            <p:cNvSpPr/>
            <p:nvPr/>
          </p:nvSpPr>
          <p:spPr>
            <a:xfrm>
              <a:off x="16168425" y="5760263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Elipse 62"/>
            <p:cNvSpPr/>
            <p:nvPr/>
          </p:nvSpPr>
          <p:spPr>
            <a:xfrm>
              <a:off x="17931574" y="7471970"/>
              <a:ext cx="381000" cy="381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Elipse 63"/>
            <p:cNvSpPr/>
            <p:nvPr/>
          </p:nvSpPr>
          <p:spPr>
            <a:xfrm>
              <a:off x="17550574" y="8719720"/>
              <a:ext cx="381000" cy="381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Elipse 64"/>
            <p:cNvSpPr/>
            <p:nvPr/>
          </p:nvSpPr>
          <p:spPr>
            <a:xfrm>
              <a:off x="19598720" y="6346916"/>
              <a:ext cx="381000" cy="381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Elipse 65"/>
            <p:cNvSpPr/>
            <p:nvPr/>
          </p:nvSpPr>
          <p:spPr>
            <a:xfrm>
              <a:off x="19029523" y="7556300"/>
              <a:ext cx="381000" cy="381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Elipse 66"/>
            <p:cNvSpPr/>
            <p:nvPr/>
          </p:nvSpPr>
          <p:spPr>
            <a:xfrm>
              <a:off x="20530447" y="6958671"/>
              <a:ext cx="381000" cy="381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Elipse 67"/>
            <p:cNvSpPr/>
            <p:nvPr/>
          </p:nvSpPr>
          <p:spPr>
            <a:xfrm>
              <a:off x="15515314" y="5357248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ipse 68"/>
            <p:cNvSpPr/>
            <p:nvPr/>
          </p:nvSpPr>
          <p:spPr>
            <a:xfrm>
              <a:off x="17337023" y="6483475"/>
              <a:ext cx="381000" cy="381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4" name="Conector reto 123"/>
          <p:cNvCxnSpPr/>
          <p:nvPr/>
        </p:nvCxnSpPr>
        <p:spPr>
          <a:xfrm flipH="1">
            <a:off x="15575669" y="5394304"/>
            <a:ext cx="3027432" cy="4333302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Estrela de 5 pontas 69"/>
          <p:cNvSpPr/>
          <p:nvPr/>
        </p:nvSpPr>
        <p:spPr>
          <a:xfrm>
            <a:off x="4088640" y="6366240"/>
            <a:ext cx="600450" cy="60045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strela de 5 pontas 71"/>
          <p:cNvSpPr/>
          <p:nvPr/>
        </p:nvSpPr>
        <p:spPr>
          <a:xfrm>
            <a:off x="7641097" y="7627662"/>
            <a:ext cx="600450" cy="60045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74" name="Conector reto 73"/>
          <p:cNvCxnSpPr/>
          <p:nvPr/>
        </p:nvCxnSpPr>
        <p:spPr>
          <a:xfrm flipH="1">
            <a:off x="4584781" y="5403725"/>
            <a:ext cx="3027432" cy="4333302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697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o 97"/>
          <p:cNvGrpSpPr/>
          <p:nvPr/>
        </p:nvGrpSpPr>
        <p:grpSpPr>
          <a:xfrm>
            <a:off x="13172037" y="5070196"/>
            <a:ext cx="7847359" cy="5000360"/>
            <a:chOff x="2197440" y="5054845"/>
            <a:chExt cx="7847359" cy="5000360"/>
          </a:xfrm>
        </p:grpSpPr>
        <p:grpSp>
          <p:nvGrpSpPr>
            <p:cNvPr id="99" name="Grupo 98"/>
            <p:cNvGrpSpPr/>
            <p:nvPr/>
          </p:nvGrpSpPr>
          <p:grpSpPr>
            <a:xfrm>
              <a:off x="2197440" y="5054845"/>
              <a:ext cx="7847359" cy="5000360"/>
              <a:chOff x="13170240" y="5033140"/>
              <a:chExt cx="7847359" cy="5000360"/>
            </a:xfrm>
          </p:grpSpPr>
          <p:sp>
            <p:nvSpPr>
              <p:cNvPr id="104" name="CustomShape 2"/>
              <p:cNvSpPr/>
              <p:nvPr/>
            </p:nvSpPr>
            <p:spPr>
              <a:xfrm>
                <a:off x="13170240" y="5577280"/>
                <a:ext cx="101880" cy="317952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cxnSp>
            <p:nvCxnSpPr>
              <p:cNvPr id="105" name="Conector de seta reta 104"/>
              <p:cNvCxnSpPr/>
              <p:nvPr/>
            </p:nvCxnSpPr>
            <p:spPr>
              <a:xfrm flipV="1">
                <a:off x="13246650" y="5033140"/>
                <a:ext cx="25470" cy="50003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Conector de seta reta 105"/>
              <p:cNvCxnSpPr/>
              <p:nvPr/>
            </p:nvCxnSpPr>
            <p:spPr>
              <a:xfrm>
                <a:off x="13246650" y="10033500"/>
                <a:ext cx="752737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Elipse 106"/>
              <p:cNvSpPr/>
              <p:nvPr/>
            </p:nvSpPr>
            <p:spPr>
              <a:xfrm>
                <a:off x="14525673" y="689913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Elipse 107"/>
              <p:cNvSpPr/>
              <p:nvPr/>
            </p:nvSpPr>
            <p:spPr>
              <a:xfrm>
                <a:off x="13868267" y="633462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Elipse 108"/>
              <p:cNvSpPr/>
              <p:nvPr/>
            </p:nvSpPr>
            <p:spPr>
              <a:xfrm>
                <a:off x="15539421" y="694498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Elipse 109"/>
              <p:cNvSpPr/>
              <p:nvPr/>
            </p:nvSpPr>
            <p:spPr>
              <a:xfrm>
                <a:off x="14335173" y="796605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Elipse 110"/>
              <p:cNvSpPr/>
              <p:nvPr/>
            </p:nvSpPr>
            <p:spPr>
              <a:xfrm>
                <a:off x="15663407" y="927492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Elipse 111"/>
              <p:cNvSpPr/>
              <p:nvPr/>
            </p:nvSpPr>
            <p:spPr>
              <a:xfrm>
                <a:off x="19093226" y="8696537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Elipse 112"/>
              <p:cNvSpPr/>
              <p:nvPr/>
            </p:nvSpPr>
            <p:spPr>
              <a:xfrm>
                <a:off x="16195155" y="5744912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Elipse 113"/>
              <p:cNvSpPr/>
              <p:nvPr/>
            </p:nvSpPr>
            <p:spPr>
              <a:xfrm>
                <a:off x="17931574" y="747197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Elipse 114"/>
              <p:cNvSpPr/>
              <p:nvPr/>
            </p:nvSpPr>
            <p:spPr>
              <a:xfrm>
                <a:off x="17550574" y="871972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Elipse 115"/>
              <p:cNvSpPr/>
              <p:nvPr/>
            </p:nvSpPr>
            <p:spPr>
              <a:xfrm>
                <a:off x="19704872" y="6334772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Elipse 116"/>
              <p:cNvSpPr/>
              <p:nvPr/>
            </p:nvSpPr>
            <p:spPr>
              <a:xfrm>
                <a:off x="19029523" y="755630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Elipse 117"/>
              <p:cNvSpPr/>
              <p:nvPr/>
            </p:nvSpPr>
            <p:spPr>
              <a:xfrm>
                <a:off x="20636599" y="6946527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Elipse 118"/>
              <p:cNvSpPr/>
              <p:nvPr/>
            </p:nvSpPr>
            <p:spPr>
              <a:xfrm>
                <a:off x="15515314" y="5357248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Elipse 119"/>
              <p:cNvSpPr/>
              <p:nvPr/>
            </p:nvSpPr>
            <p:spPr>
              <a:xfrm>
                <a:off x="17337023" y="648347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Estrela de 5 pontas 100"/>
            <p:cNvSpPr/>
            <p:nvPr/>
          </p:nvSpPr>
          <p:spPr>
            <a:xfrm>
              <a:off x="4690607" y="6350889"/>
              <a:ext cx="600450" cy="600450"/>
            </a:xfrm>
            <a:prstGeom prst="star5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Estrela de 5 pontas 102"/>
            <p:cNvSpPr/>
            <p:nvPr/>
          </p:nvSpPr>
          <p:spPr>
            <a:xfrm>
              <a:off x="7086612" y="7932711"/>
              <a:ext cx="600450" cy="60045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3"/>
          <p:cNvSpPr/>
          <p:nvPr/>
        </p:nvSpPr>
        <p:spPr>
          <a:xfrm>
            <a:off x="1994400" y="270458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Means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1994400" y="1584840"/>
            <a:ext cx="20037240" cy="192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4: </a:t>
            </a:r>
            <a:r>
              <a:rPr lang="pt-BR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cluster, calcule o novo centroide a partir dos pontos atribuídos anteriormente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Seta para a direita 3"/>
          <p:cNvSpPr/>
          <p:nvPr/>
        </p:nvSpPr>
        <p:spPr>
          <a:xfrm>
            <a:off x="10815145" y="6673975"/>
            <a:ext cx="1828800" cy="1482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o 5"/>
          <p:cNvGrpSpPr/>
          <p:nvPr/>
        </p:nvGrpSpPr>
        <p:grpSpPr>
          <a:xfrm>
            <a:off x="2197440" y="5054845"/>
            <a:ext cx="7741207" cy="5000360"/>
            <a:chOff x="13170240" y="5033140"/>
            <a:chExt cx="7741207" cy="5000360"/>
          </a:xfrm>
        </p:grpSpPr>
        <p:sp>
          <p:nvSpPr>
            <p:cNvPr id="53" name="CustomShape 2"/>
            <p:cNvSpPr/>
            <p:nvPr/>
          </p:nvSpPr>
          <p:spPr>
            <a:xfrm>
              <a:off x="13170240" y="5577280"/>
              <a:ext cx="101880" cy="3179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cxnSp>
          <p:nvCxnSpPr>
            <p:cNvPr id="54" name="Conector de seta reta 53"/>
            <p:cNvCxnSpPr/>
            <p:nvPr/>
          </p:nvCxnSpPr>
          <p:spPr>
            <a:xfrm flipV="1">
              <a:off x="13246650" y="5033140"/>
              <a:ext cx="25470" cy="50003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ector de seta reta 54"/>
            <p:cNvCxnSpPr/>
            <p:nvPr/>
          </p:nvCxnSpPr>
          <p:spPr>
            <a:xfrm>
              <a:off x="13246650" y="10033500"/>
              <a:ext cx="752737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Elipse 55"/>
            <p:cNvSpPr/>
            <p:nvPr/>
          </p:nvSpPr>
          <p:spPr>
            <a:xfrm>
              <a:off x="14525673" y="6899130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Elipse 56"/>
            <p:cNvSpPr/>
            <p:nvPr/>
          </p:nvSpPr>
          <p:spPr>
            <a:xfrm>
              <a:off x="13868267" y="6334625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Elipse 57"/>
            <p:cNvSpPr/>
            <p:nvPr/>
          </p:nvSpPr>
          <p:spPr>
            <a:xfrm>
              <a:off x="15539421" y="6944985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Elipse 58"/>
            <p:cNvSpPr/>
            <p:nvPr/>
          </p:nvSpPr>
          <p:spPr>
            <a:xfrm>
              <a:off x="14335173" y="7966050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Elipse 59"/>
            <p:cNvSpPr/>
            <p:nvPr/>
          </p:nvSpPr>
          <p:spPr>
            <a:xfrm>
              <a:off x="15663407" y="9274920"/>
              <a:ext cx="381000" cy="381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Elipse 60"/>
            <p:cNvSpPr/>
            <p:nvPr/>
          </p:nvSpPr>
          <p:spPr>
            <a:xfrm>
              <a:off x="19093226" y="8696537"/>
              <a:ext cx="381000" cy="381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Elipse 61"/>
            <p:cNvSpPr/>
            <p:nvPr/>
          </p:nvSpPr>
          <p:spPr>
            <a:xfrm>
              <a:off x="16168425" y="5760263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Elipse 62"/>
            <p:cNvSpPr/>
            <p:nvPr/>
          </p:nvSpPr>
          <p:spPr>
            <a:xfrm>
              <a:off x="17931574" y="7471970"/>
              <a:ext cx="381000" cy="381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Elipse 63"/>
            <p:cNvSpPr/>
            <p:nvPr/>
          </p:nvSpPr>
          <p:spPr>
            <a:xfrm>
              <a:off x="17550574" y="8719720"/>
              <a:ext cx="381000" cy="381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Elipse 64"/>
            <p:cNvSpPr/>
            <p:nvPr/>
          </p:nvSpPr>
          <p:spPr>
            <a:xfrm>
              <a:off x="19598720" y="6346916"/>
              <a:ext cx="381000" cy="381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Elipse 65"/>
            <p:cNvSpPr/>
            <p:nvPr/>
          </p:nvSpPr>
          <p:spPr>
            <a:xfrm>
              <a:off x="19029523" y="7556300"/>
              <a:ext cx="381000" cy="381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Elipse 66"/>
            <p:cNvSpPr/>
            <p:nvPr/>
          </p:nvSpPr>
          <p:spPr>
            <a:xfrm>
              <a:off x="20530447" y="6958671"/>
              <a:ext cx="381000" cy="381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Elipse 67"/>
            <p:cNvSpPr/>
            <p:nvPr/>
          </p:nvSpPr>
          <p:spPr>
            <a:xfrm>
              <a:off x="15515314" y="5357248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ipse 68"/>
            <p:cNvSpPr/>
            <p:nvPr/>
          </p:nvSpPr>
          <p:spPr>
            <a:xfrm>
              <a:off x="17337023" y="6483475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Estrela de 5 pontas 69"/>
          <p:cNvSpPr/>
          <p:nvPr/>
        </p:nvSpPr>
        <p:spPr>
          <a:xfrm>
            <a:off x="4088640" y="6366240"/>
            <a:ext cx="600450" cy="60045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strela de 5 pontas 71"/>
          <p:cNvSpPr/>
          <p:nvPr/>
        </p:nvSpPr>
        <p:spPr>
          <a:xfrm>
            <a:off x="7641097" y="7627662"/>
            <a:ext cx="600450" cy="60045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9" name="Estrela de 5 pontas 48"/>
          <p:cNvSpPr/>
          <p:nvPr/>
        </p:nvSpPr>
        <p:spPr>
          <a:xfrm>
            <a:off x="7088173" y="7952659"/>
            <a:ext cx="600450" cy="600450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0" name="Estrela de 5 pontas 49"/>
          <p:cNvSpPr/>
          <p:nvPr/>
        </p:nvSpPr>
        <p:spPr>
          <a:xfrm>
            <a:off x="4641737" y="6403535"/>
            <a:ext cx="600450" cy="600450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ector de seta reta 70"/>
          <p:cNvCxnSpPr/>
          <p:nvPr/>
        </p:nvCxnSpPr>
        <p:spPr>
          <a:xfrm>
            <a:off x="4542514" y="6749621"/>
            <a:ext cx="381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/>
          <p:cNvCxnSpPr/>
          <p:nvPr/>
        </p:nvCxnSpPr>
        <p:spPr>
          <a:xfrm flipH="1">
            <a:off x="7484269" y="7987755"/>
            <a:ext cx="371519" cy="1687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381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o 97"/>
          <p:cNvGrpSpPr/>
          <p:nvPr/>
        </p:nvGrpSpPr>
        <p:grpSpPr>
          <a:xfrm>
            <a:off x="13172037" y="5070196"/>
            <a:ext cx="7847359" cy="5000360"/>
            <a:chOff x="2197440" y="5054845"/>
            <a:chExt cx="7847359" cy="5000360"/>
          </a:xfrm>
        </p:grpSpPr>
        <p:grpSp>
          <p:nvGrpSpPr>
            <p:cNvPr id="99" name="Grupo 98"/>
            <p:cNvGrpSpPr/>
            <p:nvPr/>
          </p:nvGrpSpPr>
          <p:grpSpPr>
            <a:xfrm>
              <a:off x="2197440" y="5054845"/>
              <a:ext cx="7847359" cy="5000360"/>
              <a:chOff x="13170240" y="5033140"/>
              <a:chExt cx="7847359" cy="5000360"/>
            </a:xfrm>
          </p:grpSpPr>
          <p:sp>
            <p:nvSpPr>
              <p:cNvPr id="104" name="CustomShape 2"/>
              <p:cNvSpPr/>
              <p:nvPr/>
            </p:nvSpPr>
            <p:spPr>
              <a:xfrm>
                <a:off x="13170240" y="5577280"/>
                <a:ext cx="101880" cy="317952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cxnSp>
            <p:nvCxnSpPr>
              <p:cNvPr id="105" name="Conector de seta reta 104"/>
              <p:cNvCxnSpPr/>
              <p:nvPr/>
            </p:nvCxnSpPr>
            <p:spPr>
              <a:xfrm flipV="1">
                <a:off x="13246650" y="5033140"/>
                <a:ext cx="25470" cy="50003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Conector de seta reta 105"/>
              <p:cNvCxnSpPr/>
              <p:nvPr/>
            </p:nvCxnSpPr>
            <p:spPr>
              <a:xfrm>
                <a:off x="13246650" y="10033500"/>
                <a:ext cx="752737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Elipse 106"/>
              <p:cNvSpPr/>
              <p:nvPr/>
            </p:nvSpPr>
            <p:spPr>
              <a:xfrm>
                <a:off x="14525673" y="689913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Elipse 107"/>
              <p:cNvSpPr/>
              <p:nvPr/>
            </p:nvSpPr>
            <p:spPr>
              <a:xfrm>
                <a:off x="13868267" y="633462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Elipse 108"/>
              <p:cNvSpPr/>
              <p:nvPr/>
            </p:nvSpPr>
            <p:spPr>
              <a:xfrm>
                <a:off x="15539421" y="694498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Elipse 109"/>
              <p:cNvSpPr/>
              <p:nvPr/>
            </p:nvSpPr>
            <p:spPr>
              <a:xfrm>
                <a:off x="14335173" y="796605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Elipse 110"/>
              <p:cNvSpPr/>
              <p:nvPr/>
            </p:nvSpPr>
            <p:spPr>
              <a:xfrm>
                <a:off x="15663407" y="927492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Elipse 111"/>
              <p:cNvSpPr/>
              <p:nvPr/>
            </p:nvSpPr>
            <p:spPr>
              <a:xfrm>
                <a:off x="19093226" y="8696537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Elipse 112"/>
              <p:cNvSpPr/>
              <p:nvPr/>
            </p:nvSpPr>
            <p:spPr>
              <a:xfrm>
                <a:off x="16195155" y="5744912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Elipse 113"/>
              <p:cNvSpPr/>
              <p:nvPr/>
            </p:nvSpPr>
            <p:spPr>
              <a:xfrm>
                <a:off x="17931574" y="747197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Elipse 114"/>
              <p:cNvSpPr/>
              <p:nvPr/>
            </p:nvSpPr>
            <p:spPr>
              <a:xfrm>
                <a:off x="17550574" y="871972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Elipse 115"/>
              <p:cNvSpPr/>
              <p:nvPr/>
            </p:nvSpPr>
            <p:spPr>
              <a:xfrm>
                <a:off x="19704872" y="6334772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Elipse 116"/>
              <p:cNvSpPr/>
              <p:nvPr/>
            </p:nvSpPr>
            <p:spPr>
              <a:xfrm>
                <a:off x="19029523" y="755630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Elipse 117"/>
              <p:cNvSpPr/>
              <p:nvPr/>
            </p:nvSpPr>
            <p:spPr>
              <a:xfrm>
                <a:off x="20636599" y="6946527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Elipse 118"/>
              <p:cNvSpPr/>
              <p:nvPr/>
            </p:nvSpPr>
            <p:spPr>
              <a:xfrm>
                <a:off x="15515314" y="5357248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Elipse 119"/>
              <p:cNvSpPr/>
              <p:nvPr/>
            </p:nvSpPr>
            <p:spPr>
              <a:xfrm>
                <a:off x="17337023" y="648347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Estrela de 5 pontas 100"/>
            <p:cNvSpPr/>
            <p:nvPr/>
          </p:nvSpPr>
          <p:spPr>
            <a:xfrm>
              <a:off x="4690607" y="6350889"/>
              <a:ext cx="600450" cy="600450"/>
            </a:xfrm>
            <a:prstGeom prst="star5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Estrela de 5 pontas 102"/>
            <p:cNvSpPr/>
            <p:nvPr/>
          </p:nvSpPr>
          <p:spPr>
            <a:xfrm>
              <a:off x="7086612" y="7932711"/>
              <a:ext cx="600450" cy="60045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3"/>
          <p:cNvSpPr/>
          <p:nvPr/>
        </p:nvSpPr>
        <p:spPr>
          <a:xfrm>
            <a:off x="1994400" y="270458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Means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1994400" y="1584840"/>
            <a:ext cx="20037240" cy="192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Passo 3: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Para cada ponto, encontre o centroide mais próximo e atribua aquele cluster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Seta para a direita 3"/>
          <p:cNvSpPr/>
          <p:nvPr/>
        </p:nvSpPr>
        <p:spPr>
          <a:xfrm>
            <a:off x="10815145" y="6673975"/>
            <a:ext cx="1828800" cy="1482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o 5"/>
          <p:cNvGrpSpPr/>
          <p:nvPr/>
        </p:nvGrpSpPr>
        <p:grpSpPr>
          <a:xfrm>
            <a:off x="2197440" y="5054845"/>
            <a:ext cx="7741207" cy="5000360"/>
            <a:chOff x="13170240" y="5033140"/>
            <a:chExt cx="7741207" cy="5000360"/>
          </a:xfrm>
        </p:grpSpPr>
        <p:sp>
          <p:nvSpPr>
            <p:cNvPr id="53" name="CustomShape 2"/>
            <p:cNvSpPr/>
            <p:nvPr/>
          </p:nvSpPr>
          <p:spPr>
            <a:xfrm>
              <a:off x="13170240" y="5577280"/>
              <a:ext cx="101880" cy="3179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cxnSp>
          <p:nvCxnSpPr>
            <p:cNvPr id="54" name="Conector de seta reta 53"/>
            <p:cNvCxnSpPr/>
            <p:nvPr/>
          </p:nvCxnSpPr>
          <p:spPr>
            <a:xfrm flipV="1">
              <a:off x="13246650" y="5033140"/>
              <a:ext cx="25470" cy="50003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ector de seta reta 54"/>
            <p:cNvCxnSpPr/>
            <p:nvPr/>
          </p:nvCxnSpPr>
          <p:spPr>
            <a:xfrm>
              <a:off x="13246650" y="10033500"/>
              <a:ext cx="752737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Elipse 55"/>
            <p:cNvSpPr/>
            <p:nvPr/>
          </p:nvSpPr>
          <p:spPr>
            <a:xfrm>
              <a:off x="14525673" y="6899130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Elipse 56"/>
            <p:cNvSpPr/>
            <p:nvPr/>
          </p:nvSpPr>
          <p:spPr>
            <a:xfrm>
              <a:off x="13868267" y="6334625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Elipse 57"/>
            <p:cNvSpPr/>
            <p:nvPr/>
          </p:nvSpPr>
          <p:spPr>
            <a:xfrm>
              <a:off x="15539421" y="6944985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Elipse 58"/>
            <p:cNvSpPr/>
            <p:nvPr/>
          </p:nvSpPr>
          <p:spPr>
            <a:xfrm>
              <a:off x="14335173" y="7966050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Elipse 59"/>
            <p:cNvSpPr/>
            <p:nvPr/>
          </p:nvSpPr>
          <p:spPr>
            <a:xfrm>
              <a:off x="15663407" y="9274920"/>
              <a:ext cx="381000" cy="381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Elipse 60"/>
            <p:cNvSpPr/>
            <p:nvPr/>
          </p:nvSpPr>
          <p:spPr>
            <a:xfrm>
              <a:off x="19093226" y="8696537"/>
              <a:ext cx="381000" cy="381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Elipse 61"/>
            <p:cNvSpPr/>
            <p:nvPr/>
          </p:nvSpPr>
          <p:spPr>
            <a:xfrm>
              <a:off x="16168425" y="5760263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Elipse 62"/>
            <p:cNvSpPr/>
            <p:nvPr/>
          </p:nvSpPr>
          <p:spPr>
            <a:xfrm>
              <a:off x="17931574" y="7471970"/>
              <a:ext cx="381000" cy="381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Elipse 63"/>
            <p:cNvSpPr/>
            <p:nvPr/>
          </p:nvSpPr>
          <p:spPr>
            <a:xfrm>
              <a:off x="17550574" y="8719720"/>
              <a:ext cx="381000" cy="381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Elipse 64"/>
            <p:cNvSpPr/>
            <p:nvPr/>
          </p:nvSpPr>
          <p:spPr>
            <a:xfrm>
              <a:off x="19598720" y="6346916"/>
              <a:ext cx="381000" cy="381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Elipse 65"/>
            <p:cNvSpPr/>
            <p:nvPr/>
          </p:nvSpPr>
          <p:spPr>
            <a:xfrm>
              <a:off x="19029523" y="7556300"/>
              <a:ext cx="381000" cy="381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Elipse 66"/>
            <p:cNvSpPr/>
            <p:nvPr/>
          </p:nvSpPr>
          <p:spPr>
            <a:xfrm>
              <a:off x="20530447" y="6958671"/>
              <a:ext cx="381000" cy="381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Elipse 67"/>
            <p:cNvSpPr/>
            <p:nvPr/>
          </p:nvSpPr>
          <p:spPr>
            <a:xfrm>
              <a:off x="15515314" y="5357248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ipse 68"/>
            <p:cNvSpPr/>
            <p:nvPr/>
          </p:nvSpPr>
          <p:spPr>
            <a:xfrm>
              <a:off x="17337023" y="6483475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4" name="Conector reto 123"/>
          <p:cNvCxnSpPr/>
          <p:nvPr/>
        </p:nvCxnSpPr>
        <p:spPr>
          <a:xfrm flipH="1">
            <a:off x="15379825" y="5610280"/>
            <a:ext cx="3483023" cy="400503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trela de 5 pontas 48"/>
          <p:cNvSpPr/>
          <p:nvPr/>
        </p:nvSpPr>
        <p:spPr>
          <a:xfrm>
            <a:off x="7088173" y="7952659"/>
            <a:ext cx="600450" cy="60045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0" name="Estrela de 5 pontas 49"/>
          <p:cNvSpPr/>
          <p:nvPr/>
        </p:nvSpPr>
        <p:spPr>
          <a:xfrm>
            <a:off x="4641737" y="6403535"/>
            <a:ext cx="600450" cy="60045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ector reto 74"/>
          <p:cNvCxnSpPr/>
          <p:nvPr/>
        </p:nvCxnSpPr>
        <p:spPr>
          <a:xfrm flipH="1">
            <a:off x="4389650" y="5590841"/>
            <a:ext cx="3483023" cy="400503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ustomShape 4"/>
          <p:cNvSpPr/>
          <p:nvPr/>
        </p:nvSpPr>
        <p:spPr>
          <a:xfrm>
            <a:off x="1994400" y="10765233"/>
            <a:ext cx="20037240" cy="192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Finalizado! Não há mais variação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6276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3"/>
          <p:cNvSpPr/>
          <p:nvPr/>
        </p:nvSpPr>
        <p:spPr>
          <a:xfrm>
            <a:off x="1994400" y="759240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994400" y="2640960"/>
            <a:ext cx="20037240" cy="8326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k-means cluster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93290" y="1418940"/>
            <a:ext cx="14738350" cy="11053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2"/>
          <p:cNvSpPr/>
          <p:nvPr/>
        </p:nvSpPr>
        <p:spPr>
          <a:xfrm>
            <a:off x="1621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3"/>
          <p:cNvSpPr/>
          <p:nvPr/>
        </p:nvSpPr>
        <p:spPr>
          <a:xfrm>
            <a:off x="1621440" y="1974240"/>
            <a:ext cx="14270760" cy="833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Instrutor: </a:t>
            </a:r>
            <a:r>
              <a:rPr lang="pt-BR" sz="48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Raphael Ballet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Imagem 4"/>
          <p:cNvPicPr/>
          <p:nvPr/>
        </p:nvPicPr>
        <p:blipFill>
          <a:blip r:embed="rId2"/>
          <a:stretch/>
        </p:blipFill>
        <p:spPr>
          <a:xfrm>
            <a:off x="1872360" y="9469080"/>
            <a:ext cx="1799280" cy="1799280"/>
          </a:xfrm>
          <a:prstGeom prst="rect">
            <a:avLst/>
          </a:prstGeom>
          <a:ln>
            <a:noFill/>
          </a:ln>
        </p:spPr>
      </p:pic>
      <p:sp>
        <p:nvSpPr>
          <p:cNvPr id="85" name="CustomShape 4"/>
          <p:cNvSpPr/>
          <p:nvPr/>
        </p:nvSpPr>
        <p:spPr>
          <a:xfrm>
            <a:off x="1621440" y="3749040"/>
            <a:ext cx="14270760" cy="833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Background: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Line 5"/>
          <p:cNvSpPr/>
          <p:nvPr/>
        </p:nvSpPr>
        <p:spPr>
          <a:xfrm>
            <a:off x="1621440" y="330408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6"/>
          <p:cNvSpPr/>
          <p:nvPr/>
        </p:nvSpPr>
        <p:spPr>
          <a:xfrm>
            <a:off x="2348640" y="4718520"/>
            <a:ext cx="14270760" cy="833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685800" indent="-6850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Engenheiro de Controle e Automação (IMT)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2348640" y="5880960"/>
            <a:ext cx="18531000" cy="833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685800" indent="-6850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Mestre em Sistemas Aeroespaciais e Mecatrônica (ITA)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Line 8"/>
          <p:cNvSpPr/>
          <p:nvPr/>
        </p:nvSpPr>
        <p:spPr>
          <a:xfrm>
            <a:off x="1621440" y="819792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9"/>
          <p:cNvSpPr/>
          <p:nvPr/>
        </p:nvSpPr>
        <p:spPr>
          <a:xfrm>
            <a:off x="1469520" y="8518320"/>
            <a:ext cx="350316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Interesses: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0"/>
          <p:cNvSpPr/>
          <p:nvPr/>
        </p:nvSpPr>
        <p:spPr>
          <a:xfrm>
            <a:off x="2348640" y="6976080"/>
            <a:ext cx="14270760" cy="833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685800" indent="-6850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Lead Data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Scientist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Elo7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3864600" y="9953280"/>
            <a:ext cx="37044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Drones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Imagem 13"/>
          <p:cNvPicPr/>
          <p:nvPr/>
        </p:nvPicPr>
        <p:blipFill>
          <a:blip r:embed="rId3"/>
          <a:stretch/>
        </p:blipFill>
        <p:spPr>
          <a:xfrm>
            <a:off x="7822080" y="9572760"/>
            <a:ext cx="1799280" cy="1799280"/>
          </a:xfrm>
          <a:prstGeom prst="rect">
            <a:avLst/>
          </a:prstGeom>
          <a:ln>
            <a:noFill/>
          </a:ln>
        </p:spPr>
      </p:pic>
      <p:sp>
        <p:nvSpPr>
          <p:cNvPr id="94" name="CustomShape 12"/>
          <p:cNvSpPr/>
          <p:nvPr/>
        </p:nvSpPr>
        <p:spPr>
          <a:xfrm>
            <a:off x="9718200" y="9583920"/>
            <a:ext cx="4645440" cy="15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Aprendizado de Máquina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13"/>
          <p:cNvSpPr/>
          <p:nvPr/>
        </p:nvSpPr>
        <p:spPr>
          <a:xfrm>
            <a:off x="17614800" y="9583920"/>
            <a:ext cx="6216840" cy="15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Processamento de Linguagem Natural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Imagem 21"/>
          <p:cNvPicPr/>
          <p:nvPr/>
        </p:nvPicPr>
        <p:blipFill>
          <a:blip r:embed="rId4"/>
          <a:stretch/>
        </p:blipFill>
        <p:spPr>
          <a:xfrm>
            <a:off x="7770600" y="11612160"/>
            <a:ext cx="1799280" cy="1799280"/>
          </a:xfrm>
          <a:prstGeom prst="rect">
            <a:avLst/>
          </a:prstGeom>
          <a:ln>
            <a:noFill/>
          </a:ln>
        </p:spPr>
      </p:pic>
      <p:sp>
        <p:nvSpPr>
          <p:cNvPr id="97" name="CustomShape 14"/>
          <p:cNvSpPr/>
          <p:nvPr/>
        </p:nvSpPr>
        <p:spPr>
          <a:xfrm>
            <a:off x="9822240" y="11703600"/>
            <a:ext cx="4901400" cy="15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Visão Computacional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Imagem 24"/>
          <p:cNvPicPr/>
          <p:nvPr/>
        </p:nvPicPr>
        <p:blipFill>
          <a:blip r:embed="rId5"/>
          <a:stretch/>
        </p:blipFill>
        <p:spPr>
          <a:xfrm>
            <a:off x="1737000" y="11473200"/>
            <a:ext cx="1799280" cy="1799280"/>
          </a:xfrm>
          <a:prstGeom prst="rect">
            <a:avLst/>
          </a:prstGeom>
          <a:ln>
            <a:noFill/>
          </a:ln>
        </p:spPr>
      </p:pic>
      <p:sp>
        <p:nvSpPr>
          <p:cNvPr id="99" name="CustomShape 15"/>
          <p:cNvSpPr/>
          <p:nvPr/>
        </p:nvSpPr>
        <p:spPr>
          <a:xfrm>
            <a:off x="3833280" y="11957760"/>
            <a:ext cx="37044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Robótica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Imagem 26"/>
          <p:cNvPicPr/>
          <p:nvPr/>
        </p:nvPicPr>
        <p:blipFill>
          <a:blip r:embed="rId6"/>
          <a:stretch/>
        </p:blipFill>
        <p:spPr>
          <a:xfrm>
            <a:off x="15430320" y="11473200"/>
            <a:ext cx="1799280" cy="1799280"/>
          </a:xfrm>
          <a:prstGeom prst="rect">
            <a:avLst/>
          </a:prstGeom>
          <a:ln>
            <a:noFill/>
          </a:ln>
        </p:spPr>
      </p:pic>
      <p:sp>
        <p:nvSpPr>
          <p:cNvPr id="101" name="CustomShape 16"/>
          <p:cNvSpPr/>
          <p:nvPr/>
        </p:nvSpPr>
        <p:spPr>
          <a:xfrm>
            <a:off x="17614800" y="11612160"/>
            <a:ext cx="5358240" cy="15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2"/>
          <p:cNvPicPr/>
          <p:nvPr/>
        </p:nvPicPr>
        <p:blipFill>
          <a:blip r:embed="rId7"/>
          <a:stretch/>
        </p:blipFill>
        <p:spPr>
          <a:xfrm>
            <a:off x="15397560" y="9583920"/>
            <a:ext cx="1865160" cy="186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CustomShape 3"/>
          <p:cNvSpPr/>
          <p:nvPr/>
        </p:nvSpPr>
        <p:spPr>
          <a:xfrm>
            <a:off x="1994400" y="759240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1994400" y="2640960"/>
            <a:ext cx="20037240" cy="8326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Avaliar um bom cluster: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dentro do cluster possuem perfil semelhante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Dados bem distribuídos nos clusters (balanceados)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Não muito disperso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5"/>
          <p:cNvSpPr/>
          <p:nvPr/>
        </p:nvSpPr>
        <p:spPr>
          <a:xfrm>
            <a:off x="6840000" y="6192000"/>
            <a:ext cx="720000" cy="1368000"/>
          </a:xfrm>
          <a:custGeom>
            <a:avLst/>
            <a:gdLst/>
            <a:ahLst/>
            <a:cxnLst/>
            <a:rect l="0" t="0" r="r" b="b"/>
            <a:pathLst>
              <a:path w="2002" h="3802">
                <a:moveTo>
                  <a:pt x="500" y="0"/>
                </a:moveTo>
                <a:lnTo>
                  <a:pt x="500" y="2850"/>
                </a:lnTo>
                <a:lnTo>
                  <a:pt x="0" y="2850"/>
                </a:lnTo>
                <a:lnTo>
                  <a:pt x="1000" y="3801"/>
                </a:lnTo>
                <a:lnTo>
                  <a:pt x="2001" y="2850"/>
                </a:lnTo>
                <a:lnTo>
                  <a:pt x="1500" y="2850"/>
                </a:lnTo>
                <a:lnTo>
                  <a:pt x="1500" y="0"/>
                </a:lnTo>
                <a:lnTo>
                  <a:pt x="5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TextShape 6"/>
          <p:cNvSpPr txBox="1"/>
          <p:nvPr/>
        </p:nvSpPr>
        <p:spPr>
          <a:xfrm>
            <a:off x="6480000" y="7776000"/>
            <a:ext cx="180720" cy="42732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TextShape 7"/>
          <p:cNvSpPr txBox="1"/>
          <p:nvPr/>
        </p:nvSpPr>
        <p:spPr>
          <a:xfrm>
            <a:off x="6048000" y="7715520"/>
            <a:ext cx="7776000" cy="799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3"/>
          <p:cNvSpPr/>
          <p:nvPr/>
        </p:nvSpPr>
        <p:spPr>
          <a:xfrm>
            <a:off x="1994400" y="759240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1994400" y="2640960"/>
            <a:ext cx="20037240" cy="8326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Nível de dispersão dos pontos em relação ao centroide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Imagem 227"/>
          <p:cNvPicPr/>
          <p:nvPr/>
        </p:nvPicPr>
        <p:blipFill>
          <a:blip r:embed="rId2"/>
          <a:stretch/>
        </p:blipFill>
        <p:spPr>
          <a:xfrm>
            <a:off x="5941800" y="4680000"/>
            <a:ext cx="12500280" cy="869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3"/>
          <p:cNvSpPr/>
          <p:nvPr/>
        </p:nvSpPr>
        <p:spPr>
          <a:xfrm>
            <a:off x="1994400" y="759240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1994400" y="2640960"/>
            <a:ext cx="20037240" cy="8326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Elevada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Imagem 232"/>
          <p:cNvPicPr/>
          <p:nvPr/>
        </p:nvPicPr>
        <p:blipFill>
          <a:blip r:embed="rId2"/>
          <a:stretch/>
        </p:blipFill>
        <p:spPr>
          <a:xfrm>
            <a:off x="5941800" y="4680000"/>
            <a:ext cx="12500280" cy="869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CustomShape 3"/>
          <p:cNvSpPr/>
          <p:nvPr/>
        </p:nvSpPr>
        <p:spPr>
          <a:xfrm>
            <a:off x="1994400" y="759240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1994400" y="2640960"/>
            <a:ext cx="20037240" cy="8326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Baixa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8" name="Imagem 237"/>
          <p:cNvPicPr/>
          <p:nvPr/>
        </p:nvPicPr>
        <p:blipFill>
          <a:blip r:embed="rId2"/>
          <a:stretch/>
        </p:blipFill>
        <p:spPr>
          <a:xfrm>
            <a:off x="5941800" y="4641840"/>
            <a:ext cx="12500280" cy="8678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CustomShape 3"/>
          <p:cNvSpPr/>
          <p:nvPr/>
        </p:nvSpPr>
        <p:spPr>
          <a:xfrm>
            <a:off x="1994400" y="759240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1454400" y="2640960"/>
            <a:ext cx="20037240" cy="8326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 relação com o número de clusters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k=1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 alta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TextShape 5"/>
          <p:cNvSpPr txBox="1"/>
          <p:nvPr/>
        </p:nvSpPr>
        <p:spPr>
          <a:xfrm>
            <a:off x="19080000" y="4320000"/>
            <a:ext cx="4608000" cy="799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Inércia =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550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053" y="4035960"/>
            <a:ext cx="11452148" cy="769220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053" y="4035960"/>
            <a:ext cx="11452148" cy="7692209"/>
          </a:xfrm>
          <a:prstGeom prst="rect">
            <a:avLst/>
          </a:prstGeom>
        </p:spPr>
      </p:pic>
      <p:sp>
        <p:nvSpPr>
          <p:cNvPr id="239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CustomShape 3"/>
          <p:cNvSpPr/>
          <p:nvPr/>
        </p:nvSpPr>
        <p:spPr>
          <a:xfrm>
            <a:off x="1994400" y="759240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1454400" y="2640960"/>
            <a:ext cx="20037240" cy="8326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 relação com o número de clusters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k=2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média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TextShape 5"/>
          <p:cNvSpPr txBox="1"/>
          <p:nvPr/>
        </p:nvSpPr>
        <p:spPr>
          <a:xfrm>
            <a:off x="19080000" y="4320000"/>
            <a:ext cx="4608000" cy="799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Inércia =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86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86</a:t>
            </a: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152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053" y="4035960"/>
            <a:ext cx="11452148" cy="7692209"/>
          </a:xfrm>
          <a:prstGeom prst="rect">
            <a:avLst/>
          </a:prstGeom>
        </p:spPr>
      </p:pic>
      <p:sp>
        <p:nvSpPr>
          <p:cNvPr id="239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CustomShape 3"/>
          <p:cNvSpPr/>
          <p:nvPr/>
        </p:nvSpPr>
        <p:spPr>
          <a:xfrm>
            <a:off x="1994400" y="759240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1454400" y="2640960"/>
            <a:ext cx="20037240" cy="8326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Tem relação com o número de clusters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k=7</a:t>
            </a: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Inércia baixa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TextShape 5"/>
          <p:cNvSpPr txBox="1"/>
          <p:nvPr/>
        </p:nvSpPr>
        <p:spPr>
          <a:xfrm>
            <a:off x="19080000" y="4320000"/>
            <a:ext cx="4608000" cy="799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Inércia =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9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86</a:t>
            </a: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937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CustomShape 3"/>
          <p:cNvSpPr/>
          <p:nvPr/>
        </p:nvSpPr>
        <p:spPr>
          <a:xfrm>
            <a:off x="1994400" y="759240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4"/>
          <p:cNvSpPr/>
          <p:nvPr/>
        </p:nvSpPr>
        <p:spPr>
          <a:xfrm>
            <a:off x="1454400" y="2640960"/>
            <a:ext cx="20037240" cy="8326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Inércia em função do número de clusters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754" y="4035960"/>
            <a:ext cx="13125980" cy="879243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CustomShape 3"/>
          <p:cNvSpPr/>
          <p:nvPr/>
        </p:nvSpPr>
        <p:spPr>
          <a:xfrm>
            <a:off x="1994400" y="759240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K-Means: Inércia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1454400" y="2640960"/>
            <a:ext cx="20037240" cy="8326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Número ideal:</a:t>
            </a:r>
          </a:p>
          <a:p>
            <a:pPr marL="1321200" lvl="4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Primeiro ponto de menor angulação – 3</a:t>
            </a:r>
            <a:endParaRPr lang="pt-B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688" y="4577826"/>
            <a:ext cx="13125980" cy="879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58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3"/>
          <p:cNvSpPr/>
          <p:nvPr/>
        </p:nvSpPr>
        <p:spPr>
          <a:xfrm>
            <a:off x="1994400" y="759240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1994400" y="2640960"/>
            <a:ext cx="20037240" cy="8326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</a:t>
            </a:r>
          </a:p>
          <a:p>
            <a:pPr marL="1105560" lvl="4">
              <a:lnSpc>
                <a:spcPct val="115000"/>
              </a:lnSpc>
              <a:buClr>
                <a:srgbClr val="000000"/>
              </a:buClr>
              <a:buSzPct val="45000"/>
            </a:pPr>
            <a:r>
              <a:rPr lang="pt-BR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Notebook</a:t>
            </a:r>
            <a:endParaRPr lang="pt-BR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103038"/>
            <a:ext cx="13481306" cy="10785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3"/>
          <p:cNvSpPr/>
          <p:nvPr/>
        </p:nvSpPr>
        <p:spPr>
          <a:xfrm>
            <a:off x="1994400" y="1730520"/>
            <a:ext cx="14270760" cy="1320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Planejamento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1994400" y="3648960"/>
            <a:ext cx="14270760" cy="6314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743040" indent="-7423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 a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23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K-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Means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23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DBSCAN</a:t>
            </a:r>
          </a:p>
          <a:p>
            <a:pPr marL="743040" indent="-7423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23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em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NLP</a:t>
            </a:r>
          </a:p>
          <a:p>
            <a:pPr marL="743040" indent="-7423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Case Final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994400" y="183708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1994400" y="3648960"/>
            <a:ext cx="10605240" cy="7411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Segmentação 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usuários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 lvl="3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Compras específicas </a:t>
            </a:r>
            <a:endParaRPr lang="pt-BR" sz="4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  <a:ea typeface="Gilroy"/>
            </a:endParaRPr>
          </a:p>
          <a:p>
            <a:pPr marL="648360" lvl="3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(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compras para bebês)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 lvl="3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Compras para eventos </a:t>
            </a:r>
            <a:endParaRPr lang="pt-BR" sz="4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  <a:ea typeface="Gilroy"/>
            </a:endParaRPr>
          </a:p>
          <a:p>
            <a:pPr marL="648360" lvl="3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(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preparação de casamento)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 lvl="3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Exploração do site – Não procura nada em específico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6230" y="3141770"/>
            <a:ext cx="10884476" cy="8707580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 rot="21174499">
            <a:off x="16519560" y="3978853"/>
            <a:ext cx="4606222" cy="324162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16941947" y="7215411"/>
            <a:ext cx="4366316" cy="284718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4476567" y="7930261"/>
            <a:ext cx="2455154" cy="2847188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ixaDeTexto 10"/>
          <p:cNvSpPr txBox="1"/>
          <p:nvPr/>
        </p:nvSpPr>
        <p:spPr>
          <a:xfrm>
            <a:off x="15549819" y="7313322"/>
            <a:ext cx="701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1</a:t>
            </a:r>
            <a:endParaRPr lang="en-US" sz="36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9512665" y="4090412"/>
            <a:ext cx="701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2</a:t>
            </a:r>
            <a:endParaRPr lang="en-US" sz="36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0275467" y="7636488"/>
            <a:ext cx="701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3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2225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994400" y="183708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Exemplo Elo7: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1994400" y="3648960"/>
            <a:ext cx="6855686" cy="7411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Encontrar clusters de rota de frete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780" y="3337664"/>
            <a:ext cx="12557352" cy="803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44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3"/>
          <p:cNvSpPr/>
          <p:nvPr/>
        </p:nvSpPr>
        <p:spPr>
          <a:xfrm>
            <a:off x="1994400" y="759240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4"/>
          <p:cNvSpPr/>
          <p:nvPr/>
        </p:nvSpPr>
        <p:spPr>
          <a:xfrm>
            <a:off x="1994400" y="2640960"/>
            <a:ext cx="20037240" cy="5034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Vantagens K-</a:t>
            </a:r>
            <a:r>
              <a:rPr lang="pt-BR" sz="4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Means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Algoritmo simples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Resultado intuitivo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Funciona bem na prática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Pode ser utilizado para conjunto grande de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5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CustomShape 3"/>
          <p:cNvSpPr/>
          <p:nvPr/>
        </p:nvSpPr>
        <p:spPr>
          <a:xfrm>
            <a:off x="1994400" y="759240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1994400" y="2640960"/>
            <a:ext cx="20037240" cy="5034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Desvantagens K-</a:t>
            </a:r>
            <a:r>
              <a:rPr lang="pt-BR" sz="4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Means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Necessita escolher o número de clusters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Pode convergir para resultados indesejados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Resultados podem divergir a cada repetição (inicialização aleatória)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Algoritmo “cego”: Encontra clusters até em locais onde não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há</a:t>
            </a:r>
          </a:p>
          <a:p>
            <a:pPr marL="1296000" lvl="5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Não há relação de hierarquia entre clusters</a:t>
            </a:r>
            <a:endParaRPr lang="pt-BR" sz="4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  <a:ea typeface="Gilroy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3"/>
          <p:cNvSpPr/>
          <p:nvPr/>
        </p:nvSpPr>
        <p:spPr>
          <a:xfrm>
            <a:off x="1994400" y="759240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4"/>
          <p:cNvSpPr/>
          <p:nvPr/>
        </p:nvSpPr>
        <p:spPr>
          <a:xfrm>
            <a:off x="1994400" y="2172960"/>
            <a:ext cx="20037240" cy="8326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Desvantagens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2" name="Imagem 271"/>
          <p:cNvPicPr/>
          <p:nvPr/>
        </p:nvPicPr>
        <p:blipFill>
          <a:blip r:embed="rId2"/>
          <a:stretch/>
        </p:blipFill>
        <p:spPr>
          <a:xfrm>
            <a:off x="7249320" y="3384000"/>
            <a:ext cx="9885240" cy="9649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CustomShape 3"/>
          <p:cNvSpPr/>
          <p:nvPr/>
        </p:nvSpPr>
        <p:spPr>
          <a:xfrm>
            <a:off x="1994400" y="759240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4"/>
          <p:cNvSpPr/>
          <p:nvPr/>
        </p:nvSpPr>
        <p:spPr>
          <a:xfrm>
            <a:off x="1994400" y="2172960"/>
            <a:ext cx="20037240" cy="8326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Desvantagens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7" name="Imagem 276"/>
          <p:cNvPicPr/>
          <p:nvPr/>
        </p:nvPicPr>
        <p:blipFill>
          <a:blip r:embed="rId2"/>
          <a:stretch/>
        </p:blipFill>
        <p:spPr>
          <a:xfrm>
            <a:off x="7340400" y="3378600"/>
            <a:ext cx="9702360" cy="9702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3"/>
          <p:cNvSpPr/>
          <p:nvPr/>
        </p:nvSpPr>
        <p:spPr>
          <a:xfrm>
            <a:off x="1994400" y="759240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1994400" y="2172960"/>
            <a:ext cx="20037240" cy="8326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Desvantagens K-Means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Imagem 281"/>
          <p:cNvPicPr/>
          <p:nvPr/>
        </p:nvPicPr>
        <p:blipFill>
          <a:blip r:embed="rId2"/>
          <a:srcRect r="27642"/>
          <a:stretch/>
        </p:blipFill>
        <p:spPr>
          <a:xfrm>
            <a:off x="7232400" y="3312000"/>
            <a:ext cx="10010880" cy="971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80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DBSCAN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4"/>
          <p:cNvSpPr/>
          <p:nvPr/>
        </p:nvSpPr>
        <p:spPr>
          <a:xfrm>
            <a:off x="1994400" y="2640960"/>
            <a:ext cx="171699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ensity</a:t>
            </a:r>
            <a:r>
              <a:rPr lang="pt-BR" sz="4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-</a:t>
            </a:r>
            <a:r>
              <a:rPr lang="pt-BR" sz="4800" b="1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ased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patial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lustering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lgorithm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with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oise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Utiliza o conceito de conectividade por densidade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5" name="Imagem 364"/>
          <p:cNvPicPr/>
          <p:nvPr/>
        </p:nvPicPr>
        <p:blipFill>
          <a:blip r:embed="rId2"/>
          <a:stretch/>
        </p:blipFill>
        <p:spPr>
          <a:xfrm>
            <a:off x="7475760" y="6462000"/>
            <a:ext cx="9432000" cy="7074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337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80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DBSCAN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1994400" y="2640960"/>
            <a:ext cx="162555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Precisa escolher dois parâmetros: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epsilon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,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min_points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0" name="Imagem 369"/>
          <p:cNvPicPr/>
          <p:nvPr/>
        </p:nvPicPr>
        <p:blipFill>
          <a:blip r:embed="rId2"/>
          <a:stretch/>
        </p:blipFill>
        <p:spPr>
          <a:xfrm>
            <a:off x="6737040" y="5724000"/>
            <a:ext cx="10909440" cy="4947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1681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80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DBSCAN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1994400" y="2640960"/>
            <a:ext cx="173985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Conecta os pontos a partir de regiões de densidade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5" name="Imagem 374"/>
          <p:cNvPicPr/>
          <p:nvPr/>
        </p:nvPicPr>
        <p:blipFill>
          <a:blip r:embed="rId2"/>
          <a:stretch/>
        </p:blipFill>
        <p:spPr>
          <a:xfrm>
            <a:off x="4528800" y="4896000"/>
            <a:ext cx="15487200" cy="8232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581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3"/>
          <p:cNvSpPr/>
          <p:nvPr/>
        </p:nvSpPr>
        <p:spPr>
          <a:xfrm>
            <a:off x="1994400" y="43308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1994400" y="3648960"/>
            <a:ext cx="1427076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1" name="Imagem 110"/>
          <p:cNvPicPr/>
          <p:nvPr/>
        </p:nvPicPr>
        <p:blipFill>
          <a:blip r:embed="rId2"/>
          <a:stretch/>
        </p:blipFill>
        <p:spPr>
          <a:xfrm>
            <a:off x="4239360" y="1836000"/>
            <a:ext cx="16458840" cy="1177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80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DBSCAN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1994400" y="2640960"/>
            <a:ext cx="173985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Exemplos: </a:t>
            </a:r>
          </a:p>
          <a:p>
            <a:pPr marL="673200" lvl="1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Notebook</a:t>
            </a:r>
          </a:p>
        </p:txBody>
      </p:sp>
    </p:spTree>
    <p:extLst>
      <p:ext uri="{BB962C8B-B14F-4D97-AF65-F5344CB8AC3E}">
        <p14:creationId xmlns:p14="http://schemas.microsoft.com/office/powerpoint/2010/main" val="668165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80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DBSCAN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1994400" y="2640960"/>
            <a:ext cx="1427076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Não precisa escolher o número de clusters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Consegue eliminar possíveis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outliers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Escala facilmente para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datasets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grandes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99437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80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DBSCAN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4"/>
          <p:cNvSpPr/>
          <p:nvPr/>
        </p:nvSpPr>
        <p:spPr>
          <a:xfrm>
            <a:off x="1994400" y="2640960"/>
            <a:ext cx="1427076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Não há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5363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Clustering: DBSCAN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1994400" y="2640960"/>
            <a:ext cx="18957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Mentira… A escolha dos parâmetros é crucial e depende de ajustes finos (“No free lunch”)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Sofre com clusters de diferentes densidades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07583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1994400" y="2640960"/>
            <a:ext cx="16293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Método iterativo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Se baseia no princípio da conectividade das observações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Depende da definição de distância / similaridade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2"/>
          <p:cNvSpPr/>
          <p:nvPr/>
        </p:nvSpPr>
        <p:spPr>
          <a:xfrm>
            <a:off x="2986804" y="4868490"/>
            <a:ext cx="82173" cy="263776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3"/>
          <p:cNvSpPr/>
          <p:nvPr/>
        </p:nvSpPr>
        <p:spPr>
          <a:xfrm>
            <a:off x="1994400" y="378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764" y="3536103"/>
            <a:ext cx="4709565" cy="413703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394" y="3536103"/>
            <a:ext cx="4764971" cy="421090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026" y="9072920"/>
            <a:ext cx="4691096" cy="413703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1276" y="9072921"/>
            <a:ext cx="4358657" cy="424784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16557541" y="9253717"/>
            <a:ext cx="4103823" cy="4290834"/>
            <a:chOff x="2150957" y="8325373"/>
            <a:chExt cx="5088043" cy="5172099"/>
          </a:xfrm>
        </p:grpSpPr>
        <p:pic>
          <p:nvPicPr>
            <p:cNvPr id="10" name="Picture 2" descr="Resultado de imagem para chinelo senhor dos anei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957" y="8325373"/>
              <a:ext cx="5088043" cy="50880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  <a:extLst/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0438" y="13126685"/>
              <a:ext cx="3522469" cy="370787"/>
            </a:xfrm>
            <a:prstGeom prst="rect">
              <a:avLst/>
            </a:prstGeom>
          </p:spPr>
        </p:pic>
      </p:grpSp>
      <p:pic>
        <p:nvPicPr>
          <p:cNvPr id="12" name="Image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32954" y="3589301"/>
            <a:ext cx="4672627" cy="4210905"/>
          </a:xfrm>
          <a:prstGeom prst="rect">
            <a:avLst/>
          </a:prstGeom>
        </p:spPr>
      </p:pic>
      <p:sp>
        <p:nvSpPr>
          <p:cNvPr id="13" name="CustomShape 4"/>
          <p:cNvSpPr/>
          <p:nvPr/>
        </p:nvSpPr>
        <p:spPr>
          <a:xfrm>
            <a:off x="1891224" y="1517487"/>
            <a:ext cx="16293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Como agrupar?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42341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2"/>
          <p:cNvSpPr/>
          <p:nvPr/>
        </p:nvSpPr>
        <p:spPr>
          <a:xfrm>
            <a:off x="2986804" y="4868490"/>
            <a:ext cx="82173" cy="263776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3"/>
          <p:cNvSpPr/>
          <p:nvPr/>
        </p:nvSpPr>
        <p:spPr>
          <a:xfrm>
            <a:off x="1994400" y="378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764" y="3536103"/>
            <a:ext cx="4709565" cy="413703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394" y="3536103"/>
            <a:ext cx="4764971" cy="421090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026" y="9072920"/>
            <a:ext cx="4691096" cy="413703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1276" y="9072921"/>
            <a:ext cx="4358657" cy="424784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16557541" y="9253717"/>
            <a:ext cx="4103823" cy="4290834"/>
            <a:chOff x="2150957" y="8325373"/>
            <a:chExt cx="5088043" cy="5172099"/>
          </a:xfrm>
        </p:grpSpPr>
        <p:pic>
          <p:nvPicPr>
            <p:cNvPr id="10" name="Picture 2" descr="Resultado de imagem para chinelo senhor dos anei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957" y="8325373"/>
              <a:ext cx="5088043" cy="50880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  <a:extLst/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0438" y="13126685"/>
              <a:ext cx="3522469" cy="370787"/>
            </a:xfrm>
            <a:prstGeom prst="rect">
              <a:avLst/>
            </a:prstGeom>
          </p:spPr>
        </p:pic>
      </p:grpSp>
      <p:pic>
        <p:nvPicPr>
          <p:cNvPr id="12" name="Image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32954" y="3589301"/>
            <a:ext cx="4672627" cy="4210905"/>
          </a:xfrm>
          <a:prstGeom prst="rect">
            <a:avLst/>
          </a:prstGeom>
        </p:spPr>
      </p:pic>
      <p:sp>
        <p:nvSpPr>
          <p:cNvPr id="13" name="CustomShape 4"/>
          <p:cNvSpPr/>
          <p:nvPr/>
        </p:nvSpPr>
        <p:spPr>
          <a:xfrm>
            <a:off x="1891224" y="1517487"/>
            <a:ext cx="16293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Por tipo de produto?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2299320" y="3124200"/>
            <a:ext cx="19722480" cy="508635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de cantos arredondados 14"/>
          <p:cNvSpPr/>
          <p:nvPr/>
        </p:nvSpPr>
        <p:spPr>
          <a:xfrm>
            <a:off x="2299320" y="8636360"/>
            <a:ext cx="19722480" cy="508635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008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2"/>
          <p:cNvSpPr/>
          <p:nvPr/>
        </p:nvSpPr>
        <p:spPr>
          <a:xfrm>
            <a:off x="2986804" y="4868490"/>
            <a:ext cx="82173" cy="263776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3"/>
          <p:cNvSpPr/>
          <p:nvPr/>
        </p:nvSpPr>
        <p:spPr>
          <a:xfrm>
            <a:off x="1994400" y="378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764" y="3536103"/>
            <a:ext cx="4709565" cy="413703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394" y="3536103"/>
            <a:ext cx="4764971" cy="421090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026" y="9072920"/>
            <a:ext cx="4691096" cy="413703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1276" y="9072921"/>
            <a:ext cx="4358657" cy="424784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16557541" y="9253717"/>
            <a:ext cx="4103823" cy="4290834"/>
            <a:chOff x="2150957" y="8325373"/>
            <a:chExt cx="5088043" cy="5172099"/>
          </a:xfrm>
        </p:grpSpPr>
        <p:pic>
          <p:nvPicPr>
            <p:cNvPr id="10" name="Picture 2" descr="Resultado de imagem para chinelo senhor dos anei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957" y="8325373"/>
              <a:ext cx="5088043" cy="50880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  <a:extLst/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0438" y="13126685"/>
              <a:ext cx="3522469" cy="370787"/>
            </a:xfrm>
            <a:prstGeom prst="rect">
              <a:avLst/>
            </a:prstGeom>
          </p:spPr>
        </p:pic>
      </p:grpSp>
      <p:pic>
        <p:nvPicPr>
          <p:cNvPr id="12" name="Image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32954" y="3589301"/>
            <a:ext cx="4672627" cy="4210905"/>
          </a:xfrm>
          <a:prstGeom prst="rect">
            <a:avLst/>
          </a:prstGeom>
        </p:spPr>
      </p:pic>
      <p:sp>
        <p:nvSpPr>
          <p:cNvPr id="13" name="CustomShape 4"/>
          <p:cNvSpPr/>
          <p:nvPr/>
        </p:nvSpPr>
        <p:spPr>
          <a:xfrm>
            <a:off x="1891224" y="1517487"/>
            <a:ext cx="16293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Por tema?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2438400" y="3200400"/>
            <a:ext cx="5505450" cy="10344151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ângulo de cantos arredondados 16"/>
          <p:cNvSpPr/>
          <p:nvPr/>
        </p:nvSpPr>
        <p:spPr>
          <a:xfrm>
            <a:off x="9292728" y="3200399"/>
            <a:ext cx="5505450" cy="10344151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tângulo de cantos arredondados 17"/>
          <p:cNvSpPr/>
          <p:nvPr/>
        </p:nvSpPr>
        <p:spPr>
          <a:xfrm>
            <a:off x="15856727" y="3200399"/>
            <a:ext cx="5505450" cy="10344151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641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1994400" y="2640960"/>
            <a:ext cx="16293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Existe hierarquia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Imagem 5"/>
          <p:cNvPicPr/>
          <p:nvPr/>
        </p:nvPicPr>
        <p:blipFill>
          <a:blip r:embed="rId2"/>
          <a:stretch/>
        </p:blipFill>
        <p:spPr>
          <a:xfrm>
            <a:off x="6788610" y="4913730"/>
            <a:ext cx="10856160" cy="4841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4378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4"/>
          <p:cNvSpPr/>
          <p:nvPr/>
        </p:nvSpPr>
        <p:spPr>
          <a:xfrm>
            <a:off x="1994400" y="2640960"/>
            <a:ext cx="16437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Visualizar histórico de divisão: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Dendrograma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7" name="Imagem 296"/>
          <p:cNvPicPr/>
          <p:nvPr/>
        </p:nvPicPr>
        <p:blipFill>
          <a:blip r:embed="rId2"/>
          <a:stretch/>
        </p:blipFill>
        <p:spPr>
          <a:xfrm>
            <a:off x="3888000" y="4032000"/>
            <a:ext cx="17049960" cy="892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3"/>
          <p:cNvSpPr/>
          <p:nvPr/>
        </p:nvSpPr>
        <p:spPr>
          <a:xfrm>
            <a:off x="1994400" y="183708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1994400" y="3648960"/>
            <a:ext cx="1427076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Aprendizagem supervisionada vs. Aprendizagem não supervisionada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Imagem 115"/>
          <p:cNvPicPr/>
          <p:nvPr/>
        </p:nvPicPr>
        <p:blipFill>
          <a:blip r:embed="rId2"/>
          <a:stretch/>
        </p:blipFill>
        <p:spPr>
          <a:xfrm>
            <a:off x="4577760" y="6244560"/>
            <a:ext cx="15077880" cy="6499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4"/>
          <p:cNvSpPr/>
          <p:nvPr/>
        </p:nvSpPr>
        <p:spPr>
          <a:xfrm>
            <a:off x="1994400" y="2640960"/>
            <a:ext cx="1427076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2 métodos principais: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Aglomerativo (Mais utilizado)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Por divisão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4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4"/>
          <p:cNvSpPr/>
          <p:nvPr/>
        </p:nvSpPr>
        <p:spPr>
          <a:xfrm>
            <a:off x="1994400" y="2640960"/>
            <a:ext cx="1427076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Método aglomerativo: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6" name="Imagem 305"/>
          <p:cNvPicPr/>
          <p:nvPr/>
        </p:nvPicPr>
        <p:blipFill>
          <a:blip r:embed="rId2"/>
          <a:stretch/>
        </p:blipFill>
        <p:spPr>
          <a:xfrm>
            <a:off x="3842640" y="4032000"/>
            <a:ext cx="16698240" cy="95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9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4"/>
          <p:cNvSpPr/>
          <p:nvPr/>
        </p:nvSpPr>
        <p:spPr>
          <a:xfrm>
            <a:off x="1994400" y="2640960"/>
            <a:ext cx="1427076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Método aglomerativo: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250" y="4153500"/>
            <a:ext cx="18389100" cy="8275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1994400" y="2640960"/>
            <a:ext cx="1427076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Como agrupar clusters?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Distância (afinidade) entre clusters: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Euclidiana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Manhattan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Cosseno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4"/>
          <p:cNvSpPr/>
          <p:nvPr/>
        </p:nvSpPr>
        <p:spPr>
          <a:xfrm>
            <a:off x="1994400" y="2640960"/>
            <a:ext cx="1427076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Tipos de distância: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0" name="Imagem 319"/>
          <p:cNvPicPr/>
          <p:nvPr/>
        </p:nvPicPr>
        <p:blipFill>
          <a:blip r:embed="rId2"/>
          <a:srcRect t="5997" b="3089"/>
          <a:stretch/>
        </p:blipFill>
        <p:spPr>
          <a:xfrm>
            <a:off x="824040" y="3888000"/>
            <a:ext cx="22735800" cy="878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4"/>
          <p:cNvSpPr/>
          <p:nvPr/>
        </p:nvSpPr>
        <p:spPr>
          <a:xfrm>
            <a:off x="1994400" y="2640960"/>
            <a:ext cx="1427076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Como agrupar clusters?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5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Tipos de ligação: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Ward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Mínima variância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Completa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Máxima distância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Média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Distância média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Simples: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Menor distância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1994400" y="2640960"/>
            <a:ext cx="1427076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Tipos de ligação: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4" name="Imagem 333"/>
          <p:cNvPicPr/>
          <p:nvPr/>
        </p:nvPicPr>
        <p:blipFill>
          <a:blip r:embed="rId2"/>
          <a:stretch/>
        </p:blipFill>
        <p:spPr>
          <a:xfrm>
            <a:off x="2831760" y="4464000"/>
            <a:ext cx="18720000" cy="647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>
            <a:off x="1994400" y="2640960"/>
            <a:ext cx="1427076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Tipos de ligação: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Ward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9" name="Imagem 338"/>
          <p:cNvPicPr/>
          <p:nvPr/>
        </p:nvPicPr>
        <p:blipFill>
          <a:blip r:embed="rId2"/>
          <a:stretch/>
        </p:blipFill>
        <p:spPr>
          <a:xfrm>
            <a:off x="5328000" y="4104000"/>
            <a:ext cx="11886120" cy="822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4"/>
          <p:cNvSpPr/>
          <p:nvPr/>
        </p:nvSpPr>
        <p:spPr>
          <a:xfrm>
            <a:off x="1994400" y="2640960"/>
            <a:ext cx="1427076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Tipos de ligação: Resultados distintos!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4" name="Imagem 343"/>
          <p:cNvPicPr/>
          <p:nvPr/>
        </p:nvPicPr>
        <p:blipFill>
          <a:blip r:embed="rId2"/>
          <a:srcRect l="6163" t="19821" r="5959" b="2061"/>
          <a:stretch/>
        </p:blipFill>
        <p:spPr>
          <a:xfrm>
            <a:off x="5027760" y="3840120"/>
            <a:ext cx="14328000" cy="955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4"/>
          <p:cNvSpPr/>
          <p:nvPr/>
        </p:nvSpPr>
        <p:spPr>
          <a:xfrm>
            <a:off x="1994400" y="2640960"/>
            <a:ext cx="1427076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notebook  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3"/>
          <p:cNvSpPr/>
          <p:nvPr/>
        </p:nvSpPr>
        <p:spPr>
          <a:xfrm>
            <a:off x="1928880" y="80028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Aprendizagem supervisionada: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1238760" y="2181240"/>
            <a:ext cx="17229240" cy="50356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possuem </a:t>
            </a:r>
            <a:r>
              <a:rPr lang="pt-BR" sz="4800" b="1" strike="noStrike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rótulo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(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label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Treinamento com rótulo = Supervisão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Métodos: Classificação / Regressão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360" lvl="3">
              <a:lnSpc>
                <a:spcPct val="115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Imagem 120"/>
          <p:cNvPicPr/>
          <p:nvPr/>
        </p:nvPicPr>
        <p:blipFill>
          <a:blip r:embed="rId2"/>
          <a:stretch/>
        </p:blipFill>
        <p:spPr>
          <a:xfrm>
            <a:off x="4892400" y="5256000"/>
            <a:ext cx="14598720" cy="694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CustomShape 3"/>
          <p:cNvSpPr/>
          <p:nvPr/>
        </p:nvSpPr>
        <p:spPr>
          <a:xfrm>
            <a:off x="1994400" y="759240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4"/>
          <p:cNvSpPr/>
          <p:nvPr/>
        </p:nvSpPr>
        <p:spPr>
          <a:xfrm>
            <a:off x="1994400" y="2640960"/>
            <a:ext cx="20037240" cy="5034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Vantagens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Algoritmo simples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Resultado fácil de ser explicado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Não precisa definir o número de clusters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Permite analisar as relações entre clusters (hierarquia)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Resposta determinística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4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CustomShape 3"/>
          <p:cNvSpPr/>
          <p:nvPr/>
        </p:nvSpPr>
        <p:spPr>
          <a:xfrm>
            <a:off x="1994400" y="759240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Hierarchical</a:t>
            </a: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66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4"/>
          <p:cNvSpPr/>
          <p:nvPr/>
        </p:nvSpPr>
        <p:spPr>
          <a:xfrm>
            <a:off x="1994400" y="2640960"/>
            <a:ext cx="20037240" cy="5034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Desvantagens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Inviável com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datasets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grandes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Pode convergir para decisões indesejadas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Difícil definir melhor região de corte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Depende da escolha de parâmetros de distância e ligação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9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4"/>
          <p:cNvSpPr/>
          <p:nvPr/>
        </p:nvSpPr>
        <p:spPr>
          <a:xfrm>
            <a:off x="1994400" y="2640960"/>
            <a:ext cx="1427076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Outros algoritmos: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Expectation-Maximization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(EM)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Birch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Spectral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roy"/>
              </a:rPr>
              <a:t> </a:t>
            </a:r>
            <a:r>
              <a:rPr lang="pt-BR" sz="4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roy"/>
              </a:rPr>
              <a:t>etc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3"/>
          <p:cNvSpPr/>
          <p:nvPr/>
        </p:nvSpPr>
        <p:spPr>
          <a:xfrm>
            <a:off x="1994400" y="759240"/>
            <a:ext cx="1427076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Imagem 171"/>
          <p:cNvPicPr/>
          <p:nvPr/>
        </p:nvPicPr>
        <p:blipFill>
          <a:blip r:embed="rId2"/>
          <a:stretch/>
        </p:blipFill>
        <p:spPr>
          <a:xfrm>
            <a:off x="2762250" y="2684790"/>
            <a:ext cx="20307300" cy="105930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0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1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80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NLP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4"/>
          <p:cNvSpPr/>
          <p:nvPr/>
        </p:nvSpPr>
        <p:spPr>
          <a:xfrm>
            <a:off x="1994400" y="2640960"/>
            <a:ext cx="17085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Objetivos: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Encontrar relações entre documentos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Relações entre palavras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Documentos semelhantes possuem conjuntos de palavras semelhantes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4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5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80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NLP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4"/>
          <p:cNvSpPr/>
          <p:nvPr/>
        </p:nvSpPr>
        <p:spPr>
          <a:xfrm>
            <a:off x="1994400" y="2640960"/>
            <a:ext cx="17085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Vetor de atributos de um texto: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7" name="Imagem 536"/>
          <p:cNvPicPr/>
          <p:nvPr/>
        </p:nvPicPr>
        <p:blipFill>
          <a:blip r:embed="rId2"/>
          <a:stretch/>
        </p:blipFill>
        <p:spPr>
          <a:xfrm>
            <a:off x="5811120" y="4392000"/>
            <a:ext cx="12761280" cy="938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80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NLP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CustomShape 4"/>
          <p:cNvSpPr/>
          <p:nvPr/>
        </p:nvSpPr>
        <p:spPr>
          <a:xfrm>
            <a:off x="1994400" y="2640960"/>
            <a:ext cx="17085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Vetor de atributos de um texto (embedding) - X: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Bag-of-Words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TF-IDF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Word2Vec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Glove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FastText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3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4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</a:t>
            </a:r>
            <a:r>
              <a:rPr lang="pt-BR" sz="8000" b="0" strike="noStrike" spc="-1" dirty="0" err="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80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NLP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5" name="CustomShape 4"/>
          <p:cNvSpPr/>
          <p:nvPr/>
        </p:nvSpPr>
        <p:spPr>
          <a:xfrm>
            <a:off x="1994400" y="2640960"/>
            <a:ext cx="17085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Vetor de atributos de um texto: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6" name="Imagem 545"/>
          <p:cNvPicPr/>
          <p:nvPr/>
        </p:nvPicPr>
        <p:blipFill>
          <a:blip r:embed="rId2"/>
          <a:stretch/>
        </p:blipFill>
        <p:spPr>
          <a:xfrm>
            <a:off x="5069160" y="4780440"/>
            <a:ext cx="14245200" cy="7819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CustomShape 3"/>
          <p:cNvSpPr/>
          <p:nvPr/>
        </p:nvSpPr>
        <p:spPr>
          <a:xfrm>
            <a:off x="1994400" y="37710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4"/>
          <p:cNvSpPr/>
          <p:nvPr/>
        </p:nvSpPr>
        <p:spPr>
          <a:xfrm>
            <a:off x="1994400" y="1696500"/>
            <a:ext cx="121788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 Navegação categorias Elo7</a:t>
            </a:r>
            <a:endParaRPr lang="pt-B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00" y="2860958"/>
            <a:ext cx="16693650" cy="1085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770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CustomShape 4"/>
          <p:cNvSpPr/>
          <p:nvPr/>
        </p:nvSpPr>
        <p:spPr>
          <a:xfrm>
            <a:off x="1994400" y="1696500"/>
            <a:ext cx="121788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 Navegação categorias Elo7</a:t>
            </a:r>
            <a:endParaRPr lang="pt-B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00" y="2860958"/>
            <a:ext cx="16693650" cy="10855042"/>
          </a:xfrm>
          <a:prstGeom prst="rect">
            <a:avLst/>
          </a:prstGeom>
        </p:spPr>
      </p:pic>
      <p:sp>
        <p:nvSpPr>
          <p:cNvPr id="2" name="Retângulo de cantos arredondados 1"/>
          <p:cNvSpPr/>
          <p:nvPr/>
        </p:nvSpPr>
        <p:spPr>
          <a:xfrm>
            <a:off x="4851900" y="3676650"/>
            <a:ext cx="1834650" cy="89154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/>
          <p:cNvSpPr txBox="1"/>
          <p:nvPr/>
        </p:nvSpPr>
        <p:spPr>
          <a:xfrm>
            <a:off x="3972675" y="7310894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chemeClr val="accent2"/>
                </a:solidFill>
                <a:latin typeface="Gilroy"/>
              </a:rPr>
              <a:t>N1</a:t>
            </a:r>
            <a:endParaRPr lang="en-US" dirty="0">
              <a:solidFill>
                <a:schemeClr val="accent2"/>
              </a:solidFill>
              <a:latin typeface="Gilroy"/>
            </a:endParaRPr>
          </a:p>
        </p:txBody>
      </p:sp>
      <p:sp>
        <p:nvSpPr>
          <p:cNvPr id="10" name="CustomShape 3"/>
          <p:cNvSpPr/>
          <p:nvPr/>
        </p:nvSpPr>
        <p:spPr>
          <a:xfrm>
            <a:off x="1994400" y="37710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23777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3"/>
          <p:cNvSpPr/>
          <p:nvPr/>
        </p:nvSpPr>
        <p:spPr>
          <a:xfrm>
            <a:off x="1928880" y="800280"/>
            <a:ext cx="16286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Aprendizagem não supervisionada: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1238760" y="2181240"/>
            <a:ext cx="17229240" cy="5034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Dados não rotulados (sem supervisão)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Métodos: Clustering / density estimation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Análises exploratórias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Métricas de sucesso qualitativas e não global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Ex: padrões de usuários, cluster de produtos / clientes etc.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Imagem 130"/>
          <p:cNvPicPr/>
          <p:nvPr/>
        </p:nvPicPr>
        <p:blipFill>
          <a:blip r:embed="rId2"/>
          <a:stretch/>
        </p:blipFill>
        <p:spPr>
          <a:xfrm>
            <a:off x="5325840" y="7560000"/>
            <a:ext cx="13731840" cy="611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2"/>
          <p:cNvSpPr/>
          <p:nvPr/>
        </p:nvSpPr>
        <p:spPr>
          <a:xfrm>
            <a:off x="34547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CustomShape 4"/>
          <p:cNvSpPr/>
          <p:nvPr/>
        </p:nvSpPr>
        <p:spPr>
          <a:xfrm>
            <a:off x="1994400" y="1696500"/>
            <a:ext cx="121788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 Navegação categorias Elo7</a:t>
            </a:r>
            <a:endParaRPr lang="pt-B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88"/>
          <a:stretch/>
        </p:blipFill>
        <p:spPr>
          <a:xfrm>
            <a:off x="3251700" y="2860958"/>
            <a:ext cx="7397250" cy="10855042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2152650" y="6619875"/>
            <a:ext cx="1099050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de cantos arredondados 7"/>
          <p:cNvSpPr/>
          <p:nvPr/>
        </p:nvSpPr>
        <p:spPr>
          <a:xfrm>
            <a:off x="3454740" y="6572250"/>
            <a:ext cx="1117260" cy="41910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eta para a direita 12"/>
          <p:cNvSpPr/>
          <p:nvPr/>
        </p:nvSpPr>
        <p:spPr>
          <a:xfrm>
            <a:off x="10851990" y="6572250"/>
            <a:ext cx="1099050" cy="1372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6"/>
          <a:stretch/>
        </p:blipFill>
        <p:spPr>
          <a:xfrm>
            <a:off x="12190500" y="2881008"/>
            <a:ext cx="8193000" cy="10834992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1951040" y="5582634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chemeClr val="accent2"/>
                </a:solidFill>
                <a:latin typeface="Gilroy"/>
              </a:rPr>
              <a:t>N2</a:t>
            </a:r>
            <a:endParaRPr lang="en-US" dirty="0">
              <a:solidFill>
                <a:schemeClr val="accent2"/>
              </a:solidFill>
              <a:latin typeface="Gilroy"/>
            </a:endParaRPr>
          </a:p>
        </p:txBody>
      </p:sp>
      <p:sp>
        <p:nvSpPr>
          <p:cNvPr id="14" name="CustomShape 3"/>
          <p:cNvSpPr/>
          <p:nvPr/>
        </p:nvSpPr>
        <p:spPr>
          <a:xfrm>
            <a:off x="1994400" y="37710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8436709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CustomShape 4"/>
          <p:cNvSpPr/>
          <p:nvPr/>
        </p:nvSpPr>
        <p:spPr>
          <a:xfrm>
            <a:off x="1994400" y="2121030"/>
            <a:ext cx="14693400" cy="6470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 Árvore de categorias do Elo7:</a:t>
            </a:r>
          </a:p>
          <a:p>
            <a:pPr marL="1028700" lvl="1" indent="-571500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pt-B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Limitada a dois níveis (N1 e N2)</a:t>
            </a:r>
          </a:p>
          <a:p>
            <a:pPr marL="1028700" lvl="1" indent="-571500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pt-BR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Usabilidade baixa para o comprador e vendedor</a:t>
            </a:r>
          </a:p>
          <a:p>
            <a:pPr marL="1028700" lvl="1" indent="-571500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pt-BR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Consequência: produtos mal categorizados (ciclo vicioso)</a:t>
            </a:r>
            <a:endParaRPr lang="pt-B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3"/>
          <p:cNvSpPr/>
          <p:nvPr/>
        </p:nvSpPr>
        <p:spPr>
          <a:xfrm>
            <a:off x="1994400" y="37710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9150432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CustomShape 4"/>
          <p:cNvSpPr/>
          <p:nvPr/>
        </p:nvSpPr>
        <p:spPr>
          <a:xfrm>
            <a:off x="1994400" y="2121030"/>
            <a:ext cx="15855450" cy="6470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 Desejo do Elo7:</a:t>
            </a:r>
          </a:p>
          <a:p>
            <a:pPr marL="1200150" lvl="1" indent="-742950">
              <a:lnSpc>
                <a:spcPct val="150000"/>
              </a:lnSpc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pt-B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Aumentar granularidade das categorias (mais níveis)</a:t>
            </a:r>
          </a:p>
          <a:p>
            <a:pPr marL="1200150" lvl="1" indent="-742950">
              <a:lnSpc>
                <a:spcPct val="150000"/>
              </a:lnSpc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pt-B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Automatizar o processo de “subcategorização” dos produtos</a:t>
            </a:r>
          </a:p>
          <a:p>
            <a:pPr marL="1200150" lvl="1" indent="-742950">
              <a:lnSpc>
                <a:spcPct val="150000"/>
              </a:lnSpc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pt-BR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Subcategorias devem ter hierarquia</a:t>
            </a:r>
            <a:endParaRPr lang="pt-B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2" name="Chave direita 1"/>
          <p:cNvSpPr/>
          <p:nvPr/>
        </p:nvSpPr>
        <p:spPr>
          <a:xfrm>
            <a:off x="18611850" y="3238500"/>
            <a:ext cx="933450" cy="1733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/>
          <p:cNvSpPr txBox="1"/>
          <p:nvPr/>
        </p:nvSpPr>
        <p:spPr>
          <a:xfrm>
            <a:off x="19872000" y="3597443"/>
            <a:ext cx="5102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spc="-1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endParaRPr lang="en-US" sz="2800" dirty="0">
              <a:latin typeface="Gilroy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1994400" y="37710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260256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CustomShape 3"/>
          <p:cNvSpPr/>
          <p:nvPr/>
        </p:nvSpPr>
        <p:spPr>
          <a:xfrm>
            <a:off x="1994400" y="37710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 Elo7 - Subcategorias</a:t>
            </a: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48" name="CustomShape 4"/>
          <p:cNvSpPr/>
          <p:nvPr/>
        </p:nvSpPr>
        <p:spPr>
          <a:xfrm>
            <a:off x="1994400" y="2078640"/>
            <a:ext cx="78735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 </a:t>
            </a:r>
            <a:r>
              <a:rPr lang="pt-BR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Dendrograma</a:t>
            </a:r>
            <a:r>
              <a:rPr lang="pt-BR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 dos produtos de casamento</a:t>
            </a:r>
            <a:endParaRPr lang="pt-B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00" y="2078640"/>
            <a:ext cx="13277850" cy="1128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95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7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8" name="CustomShape 3"/>
          <p:cNvSpPr/>
          <p:nvPr/>
        </p:nvSpPr>
        <p:spPr>
          <a:xfrm>
            <a:off x="1994400" y="10856160"/>
            <a:ext cx="14270760" cy="794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9" name="CustomShape 4"/>
          <p:cNvSpPr/>
          <p:nvPr/>
        </p:nvSpPr>
        <p:spPr>
          <a:xfrm>
            <a:off x="9194760" y="13113720"/>
            <a:ext cx="7449840" cy="125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0" name="CustomShape 5"/>
          <p:cNvSpPr/>
          <p:nvPr/>
        </p:nvSpPr>
        <p:spPr>
          <a:xfrm>
            <a:off x="15985080" y="7020720"/>
            <a:ext cx="3509640" cy="65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1" name="CustomShape 6"/>
          <p:cNvSpPr/>
          <p:nvPr/>
        </p:nvSpPr>
        <p:spPr>
          <a:xfrm>
            <a:off x="8577360" y="6837480"/>
            <a:ext cx="2438316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2" name="CustomShape 7"/>
          <p:cNvSpPr/>
          <p:nvPr/>
        </p:nvSpPr>
        <p:spPr>
          <a:xfrm>
            <a:off x="4138200" y="5529600"/>
            <a:ext cx="16106760" cy="26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algn="ctr">
              <a:lnSpc>
                <a:spcPct val="100000"/>
              </a:lnSpc>
            </a:pPr>
            <a:r>
              <a:rPr lang="pt-BR" sz="1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OBRIGADO!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3"/>
          <p:cNvSpPr/>
          <p:nvPr/>
        </p:nvSpPr>
        <p:spPr>
          <a:xfrm>
            <a:off x="1994400" y="183708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1994400" y="3648960"/>
            <a:ext cx="14270760" cy="4121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Objetivos</a:t>
            </a: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Análise exploratória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Encontrar padrões nos 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Resumir dados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Imagem 151"/>
          <p:cNvPicPr/>
          <p:nvPr/>
        </p:nvPicPr>
        <p:blipFill>
          <a:blip r:embed="rId2"/>
          <a:stretch/>
        </p:blipFill>
        <p:spPr>
          <a:xfrm>
            <a:off x="13830840" y="3456000"/>
            <a:ext cx="7840800" cy="588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8078</TotalTime>
  <Words>1522</Words>
  <Application>Microsoft Office PowerPoint</Application>
  <PresentationFormat>Personalizar</PresentationFormat>
  <Paragraphs>320</Paragraphs>
  <Slides>84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84</vt:i4>
      </vt:variant>
    </vt:vector>
  </HeadingPairs>
  <TitlesOfParts>
    <vt:vector size="94" baseType="lpstr">
      <vt:lpstr>Arial</vt:lpstr>
      <vt:lpstr>Courier New</vt:lpstr>
      <vt:lpstr>DejaVu Sans</vt:lpstr>
      <vt:lpstr>Gilroy</vt:lpstr>
      <vt:lpstr>Helvetica Neue</vt:lpstr>
      <vt:lpstr>StarSymbol</vt:lpstr>
      <vt:lpstr>Symbol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Raphael</dc:creator>
  <dc:description/>
  <cp:lastModifiedBy>Raphael Ballet</cp:lastModifiedBy>
  <cp:revision>105</cp:revision>
  <dcterms:modified xsi:type="dcterms:W3CDTF">2018-04-25T04:35:42Z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41</vt:i4>
  </property>
</Properties>
</file>